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7" r:id="rId2"/>
    <p:sldId id="265" r:id="rId3"/>
    <p:sldId id="299" r:id="rId4"/>
    <p:sldId id="275" r:id="rId5"/>
    <p:sldId id="306" r:id="rId6"/>
    <p:sldId id="300" r:id="rId7"/>
    <p:sldId id="332" r:id="rId8"/>
    <p:sldId id="321" r:id="rId9"/>
    <p:sldId id="322" r:id="rId10"/>
    <p:sldId id="323" r:id="rId11"/>
    <p:sldId id="324" r:id="rId12"/>
    <p:sldId id="333" r:id="rId13"/>
    <p:sldId id="320" r:id="rId14"/>
    <p:sldId id="319" r:id="rId15"/>
    <p:sldId id="334" r:id="rId16"/>
    <p:sldId id="327" r:id="rId17"/>
    <p:sldId id="328" r:id="rId18"/>
    <p:sldId id="336" r:id="rId19"/>
    <p:sldId id="329" r:id="rId20"/>
    <p:sldId id="331" r:id="rId21"/>
    <p:sldId id="337" r:id="rId22"/>
    <p:sldId id="335" r:id="rId23"/>
    <p:sldId id="338" r:id="rId24"/>
    <p:sldId id="339" r:id="rId25"/>
    <p:sldId id="340" r:id="rId26"/>
    <p:sldId id="341" r:id="rId27"/>
    <p:sldId id="344" r:id="rId28"/>
    <p:sldId id="342" r:id="rId29"/>
    <p:sldId id="345" r:id="rId30"/>
    <p:sldId id="346" r:id="rId31"/>
    <p:sldId id="347" r:id="rId32"/>
    <p:sldId id="303" r:id="rId33"/>
    <p:sldId id="309" r:id="rId34"/>
    <p:sldId id="310" r:id="rId35"/>
    <p:sldId id="27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843"/>
    <a:srgbClr val="8A838D"/>
    <a:srgbClr val="EAB794"/>
    <a:srgbClr val="CEA084"/>
    <a:srgbClr val="165675"/>
    <a:srgbClr val="479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73" autoAdjust="0"/>
    <p:restoredTop sz="86470"/>
  </p:normalViewPr>
  <p:slideViewPr>
    <p:cSldViewPr snapToGrid="0">
      <p:cViewPr varScale="1">
        <p:scale>
          <a:sx n="122" d="100"/>
          <a:sy n="122" d="100"/>
        </p:scale>
        <p:origin x="198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9088D-F31D-F840-AEC9-9D41C0AD409B}" type="datetimeFigureOut">
              <a:rPr lang="en-KR" smtClean="0"/>
              <a:t>5/14/22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AF5C6-AF01-1448-B1E3-51B75FF19359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0646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29553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24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00871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26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05473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30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68156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31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074589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086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573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35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772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9710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9735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4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A6F6B-22E0-403F-93B6-9D1F38018D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845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46296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7538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16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9295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AF5C6-AF01-1448-B1E3-51B75FF19359}" type="slidenum">
              <a:rPr lang="en-KR" smtClean="0"/>
              <a:t>20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49712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3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32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95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615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7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11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89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038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755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5101C-92C3-4CE6-A26E-D64A1A4F0B93}" type="datetimeFigureOut">
              <a:rPr lang="ko-KR" altLang="en-US" smtClean="0"/>
              <a:t>2022. 5. 14.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7A20-8437-4502-8F8F-DDC2DFEC3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05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067545" y="1190038"/>
            <a:ext cx="107703" cy="80132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33">
              <a:solidFill>
                <a:srgbClr val="8A838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5248" y="1113045"/>
            <a:ext cx="7008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pc="-150"/>
              <a:t>Final Presentation</a:t>
            </a:r>
            <a:endParaRPr lang="ko-KR" altLang="en-US" spc="-150" dirty="0"/>
          </a:p>
        </p:txBody>
      </p:sp>
      <p:sp>
        <p:nvSpPr>
          <p:cNvPr id="10" name="TextBox 9"/>
          <p:cNvSpPr txBox="1"/>
          <p:nvPr/>
        </p:nvSpPr>
        <p:spPr>
          <a:xfrm>
            <a:off x="1175248" y="1606688"/>
            <a:ext cx="751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2400" spc="-150" dirty="0">
                <a:solidFill>
                  <a:srgbClr val="EAB794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Smart </a:t>
            </a:r>
            <a:r>
              <a:rPr lang="en-US" altLang="ko-KR" sz="2400" spc="-150" dirty="0" err="1">
                <a:solidFill>
                  <a:srgbClr val="EAB794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Homepany</a:t>
            </a:r>
            <a:r>
              <a:rPr lang="en-US" altLang="ko-KR" sz="2400" spc="-150" dirty="0">
                <a:solidFill>
                  <a:srgbClr val="EAB794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400" spc="-15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: </a:t>
            </a:r>
            <a:r>
              <a:rPr lang="en-US" altLang="ko-KR" sz="2400" spc="-150" dirty="0">
                <a:solidFill>
                  <a:srgbClr val="8A838D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Customize your workplace</a:t>
            </a:r>
            <a:endParaRPr lang="ko-KR" altLang="en-US" sz="2400" spc="-150" dirty="0">
              <a:solidFill>
                <a:srgbClr val="8A838D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46159" y="5270048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r">
              <a:defRPr sz="28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pPr algn="l"/>
            <a:r>
              <a:rPr lang="ko-KR" altLang="en-US" sz="1800" b="0" spc="-150" dirty="0" err="1"/>
              <a:t>김민현</a:t>
            </a:r>
            <a:r>
              <a:rPr lang="ko-KR" altLang="en-US" sz="1800" b="0" spc="-150" dirty="0"/>
              <a:t>    </a:t>
            </a:r>
            <a:r>
              <a:rPr lang="en-US" altLang="ko-KR" sz="1800" b="0" spc="-150" dirty="0"/>
              <a:t>|</a:t>
            </a:r>
            <a:r>
              <a:rPr lang="ko-KR" altLang="en-US" sz="1800" b="0" spc="-150" dirty="0"/>
              <a:t>    김영빈    </a:t>
            </a:r>
            <a:r>
              <a:rPr lang="en-US" altLang="ko-KR" sz="1800" b="0" spc="-150" dirty="0"/>
              <a:t>|</a:t>
            </a:r>
            <a:r>
              <a:rPr lang="ko-KR" altLang="en-US" sz="1800" b="0" spc="-150" dirty="0"/>
              <a:t>    김종헌</a:t>
            </a:r>
            <a:endParaRPr lang="en-US" altLang="ko-KR" sz="1800" b="0" spc="-150" dirty="0"/>
          </a:p>
          <a:p>
            <a:pPr algn="l"/>
            <a:r>
              <a:rPr lang="ko-KR" altLang="en-US" sz="1800" b="0" spc="-150" dirty="0"/>
              <a:t>오세훈    </a:t>
            </a:r>
            <a:r>
              <a:rPr lang="en-US" altLang="ko-KR" sz="1800" b="0" spc="-150" dirty="0"/>
              <a:t>|</a:t>
            </a:r>
            <a:r>
              <a:rPr lang="ko-KR" altLang="en-US" sz="1800" b="0" spc="-150" dirty="0"/>
              <a:t>    </a:t>
            </a:r>
            <a:r>
              <a:rPr lang="ko-KR" altLang="en-US" sz="1800" b="0" spc="-150" dirty="0" err="1"/>
              <a:t>이미소</a:t>
            </a:r>
            <a:r>
              <a:rPr lang="ko-KR" altLang="en-US" sz="1800" b="0" spc="-150" dirty="0"/>
              <a:t>    </a:t>
            </a:r>
            <a:r>
              <a:rPr lang="en-US" altLang="ko-KR" sz="1800" b="0" spc="-150" dirty="0"/>
              <a:t>|</a:t>
            </a:r>
            <a:r>
              <a:rPr lang="ko-KR" altLang="en-US" sz="1800" b="0" spc="-150" dirty="0"/>
              <a:t>    </a:t>
            </a:r>
            <a:r>
              <a:rPr lang="ko-KR" altLang="en-US" sz="1800" b="0" spc="-150" dirty="0" err="1"/>
              <a:t>임세창</a:t>
            </a:r>
            <a:r>
              <a:rPr lang="ko-KR" altLang="en-US" sz="1800" b="0" spc="-150" dirty="0"/>
              <a:t>    </a:t>
            </a:r>
            <a:r>
              <a:rPr lang="en-US" altLang="ko-KR" sz="1800" b="0" spc="-150" dirty="0"/>
              <a:t>|</a:t>
            </a:r>
            <a:r>
              <a:rPr lang="ko-KR" altLang="en-US" sz="1800" b="0" spc="-150" dirty="0"/>
              <a:t>    홍권</a:t>
            </a:r>
            <a:endParaRPr lang="en-US" altLang="ko-KR" sz="1800" b="0" spc="-1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7EA689-EC0E-E844-94D0-AB35FD503BF4}"/>
              </a:ext>
            </a:extLst>
          </p:cNvPr>
          <p:cNvSpPr/>
          <p:nvPr/>
        </p:nvSpPr>
        <p:spPr>
          <a:xfrm>
            <a:off x="7346159" y="4746828"/>
            <a:ext cx="12563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Team 1</a:t>
            </a:r>
          </a:p>
        </p:txBody>
      </p:sp>
    </p:spTree>
    <p:extLst>
      <p:ext uri="{BB962C8B-B14F-4D97-AF65-F5344CB8AC3E}">
        <p14:creationId xmlns:p14="http://schemas.microsoft.com/office/powerpoint/2010/main" val="3205998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Specific Requirements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90C41-B5F4-DD1E-9169-7E74C3BB2354}"/>
              </a:ext>
            </a:extLst>
          </p:cNvPr>
          <p:cNvSpPr txBox="1"/>
          <p:nvPr/>
        </p:nvSpPr>
        <p:spPr>
          <a:xfrm>
            <a:off x="1128072" y="1451439"/>
            <a:ext cx="8272331" cy="498064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1</a:t>
            </a:r>
            <a:r>
              <a:rPr lang="en-US" altLang="ko-KR" sz="2800"/>
              <a:t>  </a:t>
            </a:r>
            <a:r>
              <a:rPr lang="en-US" altLang="ko-KR" sz="2200"/>
              <a:t>Externel Interface Requirements</a:t>
            </a:r>
          </a:p>
          <a:p>
            <a:pPr algn="l"/>
            <a:endParaRPr lang="en-US" altLang="ko-KR" sz="2200"/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2</a:t>
            </a:r>
            <a:r>
              <a:rPr lang="en-US" altLang="ko-KR" sz="2800"/>
              <a:t>  </a:t>
            </a:r>
            <a:r>
              <a:rPr lang="en-US" altLang="ko-KR" sz="2200"/>
              <a:t>Functional Requirements</a:t>
            </a:r>
          </a:p>
          <a:p>
            <a:pPr algn="l"/>
            <a:endParaRPr lang="en-US" altLang="ko-KR" sz="2200"/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3</a:t>
            </a:r>
            <a:r>
              <a:rPr lang="en-US" altLang="ko-KR" sz="2800"/>
              <a:t>  </a:t>
            </a:r>
            <a:r>
              <a:rPr lang="en-US" altLang="ko-KR" sz="2200"/>
              <a:t>Nonfunctional Requirements</a:t>
            </a:r>
          </a:p>
          <a:p>
            <a:pPr algn="l"/>
            <a:endParaRPr lang="en-US" altLang="ko-KR" sz="2200"/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4</a:t>
            </a:r>
            <a:r>
              <a:rPr lang="en-US" altLang="ko-KR" sz="2800"/>
              <a:t>  </a:t>
            </a:r>
            <a:r>
              <a:rPr lang="en-US" altLang="ko-KR" sz="2200"/>
              <a:t>Organizing the Specific Requirements</a:t>
            </a:r>
          </a:p>
          <a:p>
            <a:pPr algn="l"/>
            <a:endParaRPr lang="en-US" altLang="ko-KR" sz="2200"/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5</a:t>
            </a:r>
            <a:r>
              <a:rPr lang="en-US" altLang="ko-KR" sz="2800"/>
              <a:t>  </a:t>
            </a:r>
            <a:r>
              <a:rPr lang="en-US" altLang="ko-KR" sz="2200"/>
              <a:t>System Architecture</a:t>
            </a:r>
          </a:p>
          <a:p>
            <a:pPr algn="l"/>
            <a:endParaRPr lang="en-US" altLang="ko-KR" sz="2200"/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6</a:t>
            </a:r>
            <a:r>
              <a:rPr lang="en-US" altLang="ko-KR" sz="2800"/>
              <a:t>  </a:t>
            </a:r>
            <a:r>
              <a:rPr lang="en-US" altLang="ko-KR" sz="2200"/>
              <a:t>Assumption and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2349529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External Interface Requirements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Interfaces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8A5E5-AA7D-ECC7-35C9-3F27E4240D6B}"/>
              </a:ext>
            </a:extLst>
          </p:cNvPr>
          <p:cNvSpPr txBox="1"/>
          <p:nvPr/>
        </p:nvSpPr>
        <p:spPr>
          <a:xfrm>
            <a:off x="6196519" y="5633037"/>
            <a:ext cx="4867409" cy="5295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/>
              <a:t>Communication Interfaces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AC2EE-072C-9E29-276E-A16169D6E1F4}"/>
              </a:ext>
            </a:extLst>
          </p:cNvPr>
          <p:cNvSpPr txBox="1"/>
          <p:nvPr/>
        </p:nvSpPr>
        <p:spPr>
          <a:xfrm>
            <a:off x="6146249" y="3148608"/>
            <a:ext cx="4867409" cy="529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/>
              <a:t>Hardware Interfaces</a:t>
            </a:r>
          </a:p>
        </p:txBody>
      </p:sp>
      <p:sp>
        <p:nvSpPr>
          <p:cNvPr id="26" name="AutoShape 4" descr="Hub And Spoke Icon Clipart , Png Download - Internet Of Things Icon Grey,  Transparent Png , Transparent Png Image - PNGitem">
            <a:extLst>
              <a:ext uri="{FF2B5EF4-FFF2-40B4-BE49-F238E27FC236}">
                <a16:creationId xmlns:a16="http://schemas.microsoft.com/office/drawing/2014/main" id="{8EAE6FFE-6B5D-26D3-6207-16E3CDF7BE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196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C8508F-9C5F-540E-6688-E5C50E149071}"/>
              </a:ext>
            </a:extLst>
          </p:cNvPr>
          <p:cNvSpPr txBox="1"/>
          <p:nvPr/>
        </p:nvSpPr>
        <p:spPr>
          <a:xfrm>
            <a:off x="1128072" y="5633037"/>
            <a:ext cx="5068447" cy="529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/>
              <a:t>Software Interfaces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FF9FF3-34DA-1D50-5134-A15808D5E638}"/>
              </a:ext>
            </a:extLst>
          </p:cNvPr>
          <p:cNvSpPr txBox="1"/>
          <p:nvPr/>
        </p:nvSpPr>
        <p:spPr>
          <a:xfrm>
            <a:off x="1178342" y="3148607"/>
            <a:ext cx="5068447" cy="529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/>
              <a:t>User Interfaces</a:t>
            </a:r>
          </a:p>
        </p:txBody>
      </p:sp>
      <p:pic>
        <p:nvPicPr>
          <p:cNvPr id="10248" name="Picture 8" descr="mobile user interface Icon - Download mobile user interface Icon 2501237 |  Noun Project">
            <a:extLst>
              <a:ext uri="{FF2B5EF4-FFF2-40B4-BE49-F238E27FC236}">
                <a16:creationId xmlns:a16="http://schemas.microsoft.com/office/drawing/2014/main" id="{2DC2A2DB-1400-6C22-8F11-EC12D9844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711" y="1505124"/>
            <a:ext cx="1725853" cy="172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Cpu - Free computer icons">
            <a:extLst>
              <a:ext uri="{FF2B5EF4-FFF2-40B4-BE49-F238E27FC236}">
                <a16:creationId xmlns:a16="http://schemas.microsoft.com/office/drawing/2014/main" id="{2D9A327A-D85C-DCD0-DECB-3DD61C4D5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9607" y="1683247"/>
            <a:ext cx="1461551" cy="14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953B8062-F32A-8129-761B-29DB20F87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174" y="1499849"/>
            <a:ext cx="1725853" cy="172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S2Gov-VDI-RDS-Costs-Icon | Neeko Technology Services">
            <a:extLst>
              <a:ext uri="{FF2B5EF4-FFF2-40B4-BE49-F238E27FC236}">
                <a16:creationId xmlns:a16="http://schemas.microsoft.com/office/drawing/2014/main" id="{0D7C02CF-BD87-2401-997A-72029F67C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37" y="4096284"/>
            <a:ext cx="2003660" cy="16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CPU Server icon PNG and SVG Vector Free Download">
            <a:extLst>
              <a:ext uri="{FF2B5EF4-FFF2-40B4-BE49-F238E27FC236}">
                <a16:creationId xmlns:a16="http://schemas.microsoft.com/office/drawing/2014/main" id="{153FC067-5EA6-0127-0242-93903CD7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605" y="3907528"/>
            <a:ext cx="940992" cy="13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>
            <a:extLst>
              <a:ext uri="{FF2B5EF4-FFF2-40B4-BE49-F238E27FC236}">
                <a16:creationId xmlns:a16="http://schemas.microsoft.com/office/drawing/2014/main" id="{CB01958A-B272-A72D-7095-9A8376092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"/>
          <a:stretch/>
        </p:blipFill>
        <p:spPr bwMode="auto">
          <a:xfrm>
            <a:off x="8251659" y="4182894"/>
            <a:ext cx="1624136" cy="154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84C4E9E5-6C54-CE3B-A071-C0A6A021B673}"/>
              </a:ext>
            </a:extLst>
          </p:cNvPr>
          <p:cNvCxnSpPr>
            <a:cxnSpLocks/>
            <a:stCxn id="10260" idx="2"/>
          </p:cNvCxnSpPr>
          <p:nvPr/>
        </p:nvCxnSpPr>
        <p:spPr>
          <a:xfrm rot="16200000" flipH="1">
            <a:off x="8211035" y="5067610"/>
            <a:ext cx="208255" cy="630122"/>
          </a:xfrm>
          <a:prstGeom prst="bentConnector2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9BC4876-A87A-C1D6-2A0C-217863346D63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8479607" y="4032688"/>
            <a:ext cx="584120" cy="150206"/>
          </a:xfrm>
          <a:prstGeom prst="bentConnector2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44703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래픽 104">
            <a:extLst>
              <a:ext uri="{FF2B5EF4-FFF2-40B4-BE49-F238E27FC236}">
                <a16:creationId xmlns:a16="http://schemas.microsoft.com/office/drawing/2014/main" id="{9385239D-C056-733D-99A0-599C2259C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1815" y="1427455"/>
            <a:ext cx="2040349" cy="5004628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External Interface Requirements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User Interface Example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9222A-E08A-579B-8C4E-17A0905B2D7C}"/>
              </a:ext>
            </a:extLst>
          </p:cNvPr>
          <p:cNvSpPr txBox="1"/>
          <p:nvPr/>
        </p:nvSpPr>
        <p:spPr>
          <a:xfrm>
            <a:off x="4640094" y="1451439"/>
            <a:ext cx="7216546" cy="498064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1600">
                <a:solidFill>
                  <a:srgbClr val="8A838D"/>
                </a:solidFill>
              </a:rPr>
              <a:t>◆</a:t>
            </a:r>
            <a:r>
              <a:rPr lang="en-US" altLang="ko-KR" sz="1600"/>
              <a:t>  Purpose/Description: It shows the list of basic presets and presets </a:t>
            </a:r>
          </a:p>
          <a:p>
            <a:pPr algn="l"/>
            <a:r>
              <a:rPr lang="en-US" altLang="ko-KR" sz="1600"/>
              <a:t>     registered by the user.</a:t>
            </a:r>
          </a:p>
          <a:p>
            <a:pPr algn="l">
              <a:lnSpc>
                <a:spcPct val="150000"/>
              </a:lnSpc>
            </a:pPr>
            <a:r>
              <a:rPr lang="en-US" altLang="ko-KR" sz="1600">
                <a:solidFill>
                  <a:srgbClr val="8A838D"/>
                </a:solidFill>
              </a:rPr>
              <a:t>◆</a:t>
            </a:r>
            <a:r>
              <a:rPr lang="en-US" altLang="ko-KR" sz="1600"/>
              <a:t>  Input Source/Output Destination: Server/Client</a:t>
            </a:r>
          </a:p>
          <a:p>
            <a:pPr algn="l">
              <a:lnSpc>
                <a:spcPct val="150000"/>
              </a:lnSpc>
            </a:pPr>
            <a:r>
              <a:rPr lang="en-US" altLang="ko-KR" sz="1600">
                <a:solidFill>
                  <a:srgbClr val="8A838D"/>
                </a:solidFill>
              </a:rPr>
              <a:t>◆</a:t>
            </a:r>
            <a:r>
              <a:rPr lang="en-US" altLang="ko-KR" sz="1600"/>
              <a:t>  Range/Accuracy/Margin of Errors: N/A</a:t>
            </a:r>
          </a:p>
          <a:p>
            <a:pPr algn="l">
              <a:lnSpc>
                <a:spcPct val="150000"/>
              </a:lnSpc>
            </a:pPr>
            <a:r>
              <a:rPr lang="en-US" altLang="ko-KR" sz="1600">
                <a:solidFill>
                  <a:srgbClr val="8A838D"/>
                </a:solidFill>
              </a:rPr>
              <a:t>◆</a:t>
            </a:r>
            <a:r>
              <a:rPr lang="en-US" altLang="ko-KR" sz="1600"/>
              <a:t>  Unit: Screen</a:t>
            </a:r>
          </a:p>
          <a:p>
            <a:pPr algn="l">
              <a:lnSpc>
                <a:spcPct val="150000"/>
              </a:lnSpc>
            </a:pPr>
            <a:r>
              <a:rPr lang="en-US" altLang="ko-KR" sz="1600">
                <a:solidFill>
                  <a:srgbClr val="8A838D"/>
                </a:solidFill>
              </a:rPr>
              <a:t>◆</a:t>
            </a:r>
            <a:r>
              <a:rPr lang="en-US" altLang="ko-KR" sz="1600"/>
              <a:t>  Time/Velocity: N/A</a:t>
            </a:r>
          </a:p>
          <a:p>
            <a:pPr algn="l">
              <a:lnSpc>
                <a:spcPct val="150000"/>
              </a:lnSpc>
            </a:pPr>
            <a:r>
              <a:rPr lang="en-US" altLang="ko-KR" sz="1600">
                <a:solidFill>
                  <a:srgbClr val="8A838D"/>
                </a:solidFill>
              </a:rPr>
              <a:t>◆</a:t>
            </a:r>
            <a:r>
              <a:rPr lang="en-US" altLang="ko-KR" sz="1600"/>
              <a:t>  Relationship with other input/output: N/A</a:t>
            </a:r>
          </a:p>
          <a:p>
            <a:pPr algn="l"/>
            <a:r>
              <a:rPr lang="en-US" altLang="ko-KR" sz="1600">
                <a:solidFill>
                  <a:srgbClr val="8A838D"/>
                </a:solidFill>
              </a:rPr>
              <a:t>◆</a:t>
            </a:r>
            <a:r>
              <a:rPr lang="en-US" altLang="ko-KR" sz="1600"/>
              <a:t>  Format/Configuration</a:t>
            </a:r>
          </a:p>
          <a:p>
            <a:pPr algn="l"/>
            <a:r>
              <a:rPr lang="en-US" altLang="ko-KR" sz="1600"/>
              <a:t>     1. Layout shows the preset list.</a:t>
            </a:r>
          </a:p>
          <a:p>
            <a:pPr algn="l"/>
            <a:r>
              <a:rPr lang="en-US" altLang="ko-KR" sz="1600"/>
              <a:t>     2. User can move detail page of each preset by clicking preset.</a:t>
            </a:r>
          </a:p>
          <a:p>
            <a:pPr algn="l"/>
            <a:r>
              <a:rPr lang="en-US" altLang="ko-KR" sz="1600"/>
              <a:t>     3. User can move edit page by clicking edit button.</a:t>
            </a:r>
          </a:p>
          <a:p>
            <a:pPr algn="l">
              <a:lnSpc>
                <a:spcPct val="150000"/>
              </a:lnSpc>
            </a:pPr>
            <a:r>
              <a:rPr lang="en-US" altLang="ko-KR" sz="1600">
                <a:solidFill>
                  <a:srgbClr val="8A838D"/>
                </a:solidFill>
              </a:rPr>
              <a:t>◆</a:t>
            </a:r>
            <a:r>
              <a:rPr lang="en-US" altLang="ko-KR" sz="1600"/>
              <a:t>  Data Type: Text, Image, Widget, Button</a:t>
            </a:r>
            <a:endParaRPr lang="en-US" altLang="ko-KR" sz="1600">
              <a:solidFill>
                <a:srgbClr val="8A838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>
                <a:solidFill>
                  <a:srgbClr val="8A838D"/>
                </a:solidFill>
              </a:rPr>
              <a:t>◆</a:t>
            </a:r>
            <a:r>
              <a:rPr lang="en-US" altLang="ko-KR" sz="1600"/>
              <a:t>  Instruction Type: N/A</a:t>
            </a:r>
          </a:p>
          <a:p>
            <a:pPr algn="l">
              <a:lnSpc>
                <a:spcPct val="150000"/>
              </a:lnSpc>
            </a:pPr>
            <a:r>
              <a:rPr lang="en-US" altLang="ko-KR" sz="1600">
                <a:solidFill>
                  <a:srgbClr val="8A838D"/>
                </a:solidFill>
              </a:rPr>
              <a:t>◆</a:t>
            </a:r>
            <a:r>
              <a:rPr lang="en-US" altLang="ko-KR" sz="1600"/>
              <a:t>  Exit Message: N/A</a:t>
            </a:r>
          </a:p>
        </p:txBody>
      </p:sp>
    </p:spTree>
    <p:extLst>
      <p:ext uri="{BB962C8B-B14F-4D97-AF65-F5344CB8AC3E}">
        <p14:creationId xmlns:p14="http://schemas.microsoft.com/office/powerpoint/2010/main" val="332871164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Functional Requirements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Use Cases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B3EE0C-4324-2C31-CCD8-2B5A707CB3C5}"/>
              </a:ext>
            </a:extLst>
          </p:cNvPr>
          <p:cNvSpPr txBox="1"/>
          <p:nvPr/>
        </p:nvSpPr>
        <p:spPr>
          <a:xfrm>
            <a:off x="1382725" y="2294410"/>
            <a:ext cx="5786561" cy="31279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b="1">
                <a:solidFill>
                  <a:srgbClr val="8A838D"/>
                </a:solidFill>
              </a:rPr>
              <a:t>01</a:t>
            </a:r>
            <a:r>
              <a:rPr lang="en-US" altLang="ko-KR" sz="1600"/>
              <a:t>  Updating the latest firmwares of connected IoT devices</a:t>
            </a:r>
          </a:p>
          <a:p>
            <a:pPr algn="l">
              <a:lnSpc>
                <a:spcPct val="150000"/>
              </a:lnSpc>
            </a:pPr>
            <a:r>
              <a:rPr lang="en-US" altLang="ko-KR" b="1">
                <a:solidFill>
                  <a:srgbClr val="8A838D"/>
                </a:solidFill>
              </a:rPr>
              <a:t>02</a:t>
            </a:r>
            <a:r>
              <a:rPr lang="en-US" altLang="ko-KR" sz="1600"/>
              <a:t>  Updating the latest Smart Hompany software</a:t>
            </a:r>
          </a:p>
          <a:p>
            <a:pPr algn="l">
              <a:lnSpc>
                <a:spcPct val="150000"/>
              </a:lnSpc>
            </a:pPr>
            <a:r>
              <a:rPr lang="en-US" altLang="ko-KR" b="1">
                <a:solidFill>
                  <a:srgbClr val="8A838D"/>
                </a:solidFill>
              </a:rPr>
              <a:t>03</a:t>
            </a:r>
            <a:r>
              <a:rPr lang="en-US" altLang="ko-KR" sz="1600"/>
              <a:t>  Searching IoT devices</a:t>
            </a:r>
          </a:p>
          <a:p>
            <a:pPr algn="l">
              <a:lnSpc>
                <a:spcPct val="150000"/>
              </a:lnSpc>
            </a:pPr>
            <a:r>
              <a:rPr lang="en-US" altLang="ko-KR">
                <a:solidFill>
                  <a:srgbClr val="8A838D"/>
                </a:solidFill>
              </a:rPr>
              <a:t>…</a:t>
            </a:r>
          </a:p>
          <a:p>
            <a:pPr algn="l">
              <a:lnSpc>
                <a:spcPct val="150000"/>
              </a:lnSpc>
            </a:pPr>
            <a:r>
              <a:rPr lang="en-US" altLang="ko-KR" b="1">
                <a:solidFill>
                  <a:srgbClr val="8A838D"/>
                </a:solidFill>
              </a:rPr>
              <a:t>11</a:t>
            </a:r>
            <a:r>
              <a:rPr lang="en-US" altLang="ko-KR" sz="1600"/>
              <a:t>  Editing preset reservation</a:t>
            </a:r>
            <a:endParaRPr lang="en-US" altLang="ko-KR" sz="1600">
              <a:solidFill>
                <a:srgbClr val="8A838D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altLang="ko-KR" b="1">
                <a:solidFill>
                  <a:srgbClr val="8A838D"/>
                </a:solidFill>
              </a:rPr>
              <a:t>12</a:t>
            </a:r>
            <a:r>
              <a:rPr lang="en-US" altLang="ko-KR" sz="1600"/>
              <a:t>  Deleting preset reservation</a:t>
            </a:r>
          </a:p>
          <a:p>
            <a:pPr algn="l">
              <a:lnSpc>
                <a:spcPct val="150000"/>
              </a:lnSpc>
            </a:pPr>
            <a:r>
              <a:rPr lang="en-US" altLang="ko-KR" b="1">
                <a:solidFill>
                  <a:srgbClr val="8A838D"/>
                </a:solidFill>
              </a:rPr>
              <a:t>13</a:t>
            </a:r>
            <a:r>
              <a:rPr lang="en-US" altLang="ko-KR" sz="1600"/>
              <a:t>  Deactivating preset reservation</a:t>
            </a: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921DD75F-5DBF-5C97-E9EF-18BDA42FA0CC}"/>
              </a:ext>
            </a:extLst>
          </p:cNvPr>
          <p:cNvSpPr/>
          <p:nvPr/>
        </p:nvSpPr>
        <p:spPr>
          <a:xfrm>
            <a:off x="7169286" y="2383276"/>
            <a:ext cx="612843" cy="2947481"/>
          </a:xfrm>
          <a:prstGeom prst="rightBrace">
            <a:avLst>
              <a:gd name="adj1" fmla="val 53877"/>
              <a:gd name="adj2" fmla="val 50000"/>
            </a:avLst>
          </a:prstGeom>
          <a:ln w="28575">
            <a:solidFill>
              <a:srgbClr val="8A8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AEDE80B-FEC1-F366-80CD-9B45AA4FE3CD}"/>
              </a:ext>
            </a:extLst>
          </p:cNvPr>
          <p:cNvSpPr/>
          <p:nvPr/>
        </p:nvSpPr>
        <p:spPr>
          <a:xfrm>
            <a:off x="8190688" y="2902236"/>
            <a:ext cx="2091447" cy="550424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Description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96E9ADF-6840-ED75-D59E-6FB9C61634A1}"/>
              </a:ext>
            </a:extLst>
          </p:cNvPr>
          <p:cNvSpPr/>
          <p:nvPr/>
        </p:nvSpPr>
        <p:spPr>
          <a:xfrm>
            <a:off x="8190688" y="2240097"/>
            <a:ext cx="2091447" cy="550424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Actor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F77287-541C-6755-0C29-CBBC6773C670}"/>
              </a:ext>
            </a:extLst>
          </p:cNvPr>
          <p:cNvSpPr/>
          <p:nvPr/>
        </p:nvSpPr>
        <p:spPr>
          <a:xfrm>
            <a:off x="8190687" y="3567113"/>
            <a:ext cx="2091447" cy="550424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Precondition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CB1FD80-D490-A823-0D8C-67A1A7F4298B}"/>
              </a:ext>
            </a:extLst>
          </p:cNvPr>
          <p:cNvSpPr/>
          <p:nvPr/>
        </p:nvSpPr>
        <p:spPr>
          <a:xfrm>
            <a:off x="8190687" y="4229252"/>
            <a:ext cx="2091447" cy="550424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Postcondition</a:t>
            </a: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EE463B-0196-2B31-D084-C19D44698FFD}"/>
              </a:ext>
            </a:extLst>
          </p:cNvPr>
          <p:cNvSpPr/>
          <p:nvPr/>
        </p:nvSpPr>
        <p:spPr>
          <a:xfrm>
            <a:off x="8190687" y="4891391"/>
            <a:ext cx="2091447" cy="550424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</a:rPr>
              <a:t>Normal Course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1824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Functional Requirements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Use Case Example: Adding Preset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A0F0964E-C203-B29D-6029-60165C58F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000" y="1427455"/>
            <a:ext cx="2040349" cy="5004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AECF3-1347-0279-E685-EC5ACA769EF5}"/>
              </a:ext>
            </a:extLst>
          </p:cNvPr>
          <p:cNvSpPr txBox="1"/>
          <p:nvPr/>
        </p:nvSpPr>
        <p:spPr>
          <a:xfrm>
            <a:off x="5318626" y="1458656"/>
            <a:ext cx="6189195" cy="498064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500">
                <a:solidFill>
                  <a:srgbClr val="8A838D"/>
                </a:solidFill>
              </a:rPr>
              <a:t>◆</a:t>
            </a:r>
            <a:r>
              <a:rPr lang="en-US" altLang="ko-KR" sz="1500"/>
              <a:t>  Actor: User, Connected IoT devices, DB</a:t>
            </a:r>
          </a:p>
          <a:p>
            <a:pPr algn="l">
              <a:lnSpc>
                <a:spcPct val="150000"/>
              </a:lnSpc>
            </a:pPr>
            <a:r>
              <a:rPr lang="en-US" altLang="ko-KR" sz="1500">
                <a:solidFill>
                  <a:srgbClr val="8A838D"/>
                </a:solidFill>
              </a:rPr>
              <a:t>◆</a:t>
            </a:r>
            <a:r>
              <a:rPr lang="en-US" altLang="ko-KR" sz="1500"/>
              <a:t>  Description: User adds new preset.</a:t>
            </a:r>
          </a:p>
          <a:p>
            <a:pPr algn="l">
              <a:lnSpc>
                <a:spcPct val="150000"/>
              </a:lnSpc>
            </a:pPr>
            <a:r>
              <a:rPr lang="en-US" altLang="ko-KR" sz="1500">
                <a:solidFill>
                  <a:srgbClr val="8A838D"/>
                </a:solidFill>
              </a:rPr>
              <a:t>◆</a:t>
            </a:r>
            <a:r>
              <a:rPr lang="en-US" altLang="ko-KR" sz="1500"/>
              <a:t>  Precondition</a:t>
            </a:r>
          </a:p>
          <a:p>
            <a:pPr algn="l"/>
            <a:r>
              <a:rPr lang="en-US" altLang="ko-KR" sz="1500"/>
              <a:t>     1. Expected IoT devices should be connect to the same network </a:t>
            </a:r>
          </a:p>
          <a:p>
            <a:pPr algn="l"/>
            <a:r>
              <a:rPr lang="en-US" altLang="ko-KR" sz="1500"/>
              <a:t>     as the mobile device.</a:t>
            </a:r>
          </a:p>
          <a:p>
            <a:pPr algn="l"/>
            <a:r>
              <a:rPr lang="en-US" altLang="ko-KR" sz="1500"/>
              <a:t>     2. Expected IoT devices should be registered in the system.</a:t>
            </a:r>
          </a:p>
          <a:p>
            <a:pPr algn="l">
              <a:lnSpc>
                <a:spcPct val="150000"/>
              </a:lnSpc>
            </a:pPr>
            <a:r>
              <a:rPr lang="en-US" altLang="ko-KR" sz="1500"/>
              <a:t>     3. User clicks the presets button.</a:t>
            </a:r>
          </a:p>
          <a:p>
            <a:pPr algn="l">
              <a:lnSpc>
                <a:spcPct val="150000"/>
              </a:lnSpc>
            </a:pPr>
            <a:r>
              <a:rPr lang="en-US" altLang="ko-KR" sz="1500">
                <a:solidFill>
                  <a:srgbClr val="8A838D"/>
                </a:solidFill>
              </a:rPr>
              <a:t>◆</a:t>
            </a:r>
            <a:r>
              <a:rPr lang="en-US" altLang="ko-KR" sz="1500"/>
              <a:t>  Postcondition</a:t>
            </a:r>
          </a:p>
          <a:p>
            <a:pPr algn="l"/>
            <a:r>
              <a:rPr lang="en-US" altLang="ko-KR" sz="1500"/>
              <a:t>     1. The list of presets is updated.</a:t>
            </a:r>
          </a:p>
          <a:p>
            <a:pPr algn="l">
              <a:lnSpc>
                <a:spcPct val="150000"/>
              </a:lnSpc>
            </a:pPr>
            <a:r>
              <a:rPr lang="en-US" altLang="ko-KR" sz="1500"/>
              <a:t>     2. New preset is added to Preset entity table in DB.</a:t>
            </a:r>
          </a:p>
          <a:p>
            <a:pPr algn="l">
              <a:lnSpc>
                <a:spcPct val="150000"/>
              </a:lnSpc>
            </a:pPr>
            <a:r>
              <a:rPr lang="en-US" altLang="ko-KR" sz="1500">
                <a:solidFill>
                  <a:srgbClr val="8A838D"/>
                </a:solidFill>
              </a:rPr>
              <a:t>◆</a:t>
            </a:r>
            <a:r>
              <a:rPr lang="en-US" altLang="ko-KR" sz="1500"/>
              <a:t>  Normal Course</a:t>
            </a:r>
          </a:p>
          <a:p>
            <a:pPr algn="l"/>
            <a:r>
              <a:rPr lang="en-US" altLang="ko-KR" sz="1500"/>
              <a:t>     1. System shows the list of presets.</a:t>
            </a:r>
          </a:p>
          <a:p>
            <a:pPr algn="l"/>
            <a:r>
              <a:rPr lang="en-US" altLang="ko-KR" sz="1500"/>
              <a:t>     2. User executes edit preset mode by clicking Edit button.</a:t>
            </a:r>
          </a:p>
          <a:p>
            <a:pPr algn="l"/>
            <a:r>
              <a:rPr lang="en-US" altLang="ko-KR" sz="1500"/>
              <a:t>     3. User executes add preset mode by clicking Add button.</a:t>
            </a:r>
          </a:p>
          <a:p>
            <a:pPr algn="l"/>
            <a:r>
              <a:rPr lang="en-US" altLang="ko-KR" sz="1500"/>
              <a:t>                                              …</a:t>
            </a:r>
          </a:p>
          <a:p>
            <a:pPr algn="l"/>
            <a:r>
              <a:rPr lang="en-US" altLang="ko-KR" sz="1500"/>
              <a:t>     10. DB saves the information by adding new row to Preset entity </a:t>
            </a:r>
          </a:p>
          <a:p>
            <a:pPr algn="l"/>
            <a:r>
              <a:rPr lang="en-US" altLang="ko-KR" sz="1500"/>
              <a:t>     table.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23F0F4DF-4EB9-6CB8-77AF-63D46EC37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55313" y="1427455"/>
            <a:ext cx="2040349" cy="50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0578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Nonfunctional Requirements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D8F4B-72A9-05D6-CEEF-A9804A5F7538}"/>
              </a:ext>
            </a:extLst>
          </p:cNvPr>
          <p:cNvSpPr txBox="1"/>
          <p:nvPr/>
        </p:nvSpPr>
        <p:spPr>
          <a:xfrm>
            <a:off x="1128072" y="1451439"/>
            <a:ext cx="4387511" cy="498064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1</a:t>
            </a:r>
            <a:r>
              <a:rPr lang="en-US" altLang="ko-KR" sz="2800"/>
              <a:t>  </a:t>
            </a:r>
            <a:r>
              <a:rPr lang="en-US" altLang="ko-KR" sz="2200"/>
              <a:t>Product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Perforamnce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Space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Security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Usability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Dependability Requirements</a:t>
            </a:r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2</a:t>
            </a:r>
            <a:r>
              <a:rPr lang="en-US" altLang="ko-KR" sz="2800"/>
              <a:t>  </a:t>
            </a:r>
            <a:r>
              <a:rPr lang="en-US" altLang="ko-KR" sz="2200"/>
              <a:t>Organizational Requirements</a:t>
            </a:r>
            <a:endParaRPr lang="en-US" altLang="ko-KR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Environmental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Operational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Development Requirements</a:t>
            </a:r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3</a:t>
            </a:r>
            <a:r>
              <a:rPr lang="en-US" altLang="ko-KR" sz="2800"/>
              <a:t>  </a:t>
            </a:r>
            <a:r>
              <a:rPr lang="en-US" altLang="ko-KR" sz="2200"/>
              <a:t>External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Regulatory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Ethical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Accounting 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/>
              <a:t>Safety/Security Requirements</a:t>
            </a:r>
          </a:p>
        </p:txBody>
      </p:sp>
      <p:pic>
        <p:nvPicPr>
          <p:cNvPr id="10" name="Picture 14" descr="Cpu - Free computer icons">
            <a:extLst>
              <a:ext uri="{FF2B5EF4-FFF2-40B4-BE49-F238E27FC236}">
                <a16:creationId xmlns:a16="http://schemas.microsoft.com/office/drawing/2014/main" id="{53700607-EDDC-0C12-DF58-090869C17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790" y="2364254"/>
            <a:ext cx="1461551" cy="146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S2Gov-VDI-RDS-Costs-Icon | Neeko Technology Services">
            <a:extLst>
              <a:ext uri="{FF2B5EF4-FFF2-40B4-BE49-F238E27FC236}">
                <a16:creationId xmlns:a16="http://schemas.microsoft.com/office/drawing/2014/main" id="{44DADBF2-E431-188E-BE0D-85D46996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007" y="2245117"/>
            <a:ext cx="2003660" cy="169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CPU Server icon PNG and SVG Vector Free Download">
            <a:extLst>
              <a:ext uri="{FF2B5EF4-FFF2-40B4-BE49-F238E27FC236}">
                <a16:creationId xmlns:a16="http://schemas.microsoft.com/office/drawing/2014/main" id="{EC6ABB17-86CC-4EFF-9F8A-B0F9CE9E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675" y="4082626"/>
            <a:ext cx="940992" cy="13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16EA1317-A926-BBB8-344A-740B6B002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"/>
          <a:stretch/>
        </p:blipFill>
        <p:spPr bwMode="auto">
          <a:xfrm>
            <a:off x="8552729" y="4357992"/>
            <a:ext cx="1624136" cy="154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66E90A76-BB44-F256-3B52-167F92A1DF18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780677" y="4207786"/>
            <a:ext cx="584120" cy="150206"/>
          </a:xfrm>
          <a:prstGeom prst="bentConnector2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D653517-EE4B-EF9A-8B0C-933816DFF2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12105" y="5242708"/>
            <a:ext cx="208255" cy="630122"/>
          </a:xfrm>
          <a:prstGeom prst="bentConnector2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899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Nonfunctional Requirements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Examples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4D728-8652-5EA0-C18E-0E73B371F50A}"/>
              </a:ext>
            </a:extLst>
          </p:cNvPr>
          <p:cNvSpPr txBox="1"/>
          <p:nvPr/>
        </p:nvSpPr>
        <p:spPr>
          <a:xfrm>
            <a:off x="992000" y="1631282"/>
            <a:ext cx="10319650" cy="480080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b="1">
                <a:solidFill>
                  <a:srgbClr val="8A838D"/>
                </a:solidFill>
              </a:rPr>
              <a:t>EXAMPLE 1</a:t>
            </a:r>
            <a:r>
              <a:rPr lang="en-US" altLang="ko-KR"/>
              <a:t>  Product Requirements</a:t>
            </a:r>
          </a:p>
          <a:p>
            <a:pPr algn="l"/>
            <a:r>
              <a:rPr lang="en-US" altLang="ko-KR" sz="1600"/>
              <a:t> </a:t>
            </a:r>
            <a:r>
              <a:rPr lang="en-US" altLang="ko-KR" sz="1600" i="1"/>
              <a:t>…</a:t>
            </a:r>
          </a:p>
          <a:p>
            <a:pPr algn="l"/>
            <a:r>
              <a:rPr lang="en-US" altLang="ko-KR" sz="1600" i="1"/>
              <a:t>The software should transmit the signal from mobile device to each IoT devices under a second.</a:t>
            </a:r>
          </a:p>
          <a:p>
            <a:pPr algn="l"/>
            <a:r>
              <a:rPr lang="en-US" altLang="ko-KR" sz="1600" i="1"/>
              <a:t> …</a:t>
            </a:r>
          </a:p>
          <a:p>
            <a:pPr algn="l"/>
            <a:endParaRPr lang="en-US" altLang="ko-KR" sz="1600" i="1"/>
          </a:p>
          <a:p>
            <a:pPr algn="l">
              <a:lnSpc>
                <a:spcPct val="150000"/>
              </a:lnSpc>
            </a:pPr>
            <a:r>
              <a:rPr lang="en-US" altLang="ko-KR" b="1">
                <a:solidFill>
                  <a:srgbClr val="8A838D"/>
                </a:solidFill>
              </a:rPr>
              <a:t>EXAMPLE 2</a:t>
            </a:r>
            <a:r>
              <a:rPr lang="en-US" altLang="ko-KR"/>
              <a:t>  Organizational Requirements</a:t>
            </a:r>
          </a:p>
          <a:p>
            <a:pPr algn="l"/>
            <a:r>
              <a:rPr lang="en-US" altLang="ko-KR" sz="1600"/>
              <a:t> </a:t>
            </a:r>
            <a:r>
              <a:rPr lang="en-US" altLang="ko-KR" sz="1600" i="1"/>
              <a:t>…</a:t>
            </a:r>
          </a:p>
          <a:p>
            <a:pPr algn="l"/>
            <a:r>
              <a:rPr lang="en-US" altLang="ko-KR" sz="1600" i="1"/>
              <a:t>To use the software, there should be at least one connectable IoT device in user’s home.</a:t>
            </a:r>
          </a:p>
          <a:p>
            <a:pPr algn="l"/>
            <a:r>
              <a:rPr lang="en-US" altLang="ko-KR" sz="1600" i="1"/>
              <a:t> …</a:t>
            </a:r>
          </a:p>
          <a:p>
            <a:pPr algn="l"/>
            <a:endParaRPr lang="en-US" altLang="ko-KR" sz="1600"/>
          </a:p>
          <a:p>
            <a:pPr algn="l">
              <a:lnSpc>
                <a:spcPct val="150000"/>
              </a:lnSpc>
            </a:pPr>
            <a:r>
              <a:rPr lang="en-US" altLang="ko-KR" b="1">
                <a:solidFill>
                  <a:srgbClr val="8A838D"/>
                </a:solidFill>
              </a:rPr>
              <a:t>EXAMPLE 3</a:t>
            </a:r>
            <a:r>
              <a:rPr lang="en-US" altLang="ko-KR"/>
              <a:t>  Externel Requirements</a:t>
            </a:r>
          </a:p>
          <a:p>
            <a:pPr algn="l"/>
            <a:r>
              <a:rPr lang="en-US" altLang="ko-KR" sz="1600"/>
              <a:t> </a:t>
            </a:r>
            <a:r>
              <a:rPr lang="en-US" altLang="ko-KR" sz="1600" i="1"/>
              <a:t>…</a:t>
            </a:r>
          </a:p>
          <a:p>
            <a:pPr algn="l"/>
            <a:r>
              <a:rPr lang="en-US" altLang="ko-KR" sz="1600" i="1"/>
              <a:t>The software should not be used with malicious intention by connecting and controlling others’ IoT devices. </a:t>
            </a:r>
          </a:p>
          <a:p>
            <a:pPr algn="l"/>
            <a:r>
              <a:rPr lang="en-US" altLang="ko-KR" sz="1600" i="1"/>
              <a:t> …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188856058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Organizing the Specific Requirements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Models &amp; Diagrams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E580A5-B4BE-788A-0429-30248A650E88}"/>
              </a:ext>
            </a:extLst>
          </p:cNvPr>
          <p:cNvSpPr txBox="1"/>
          <p:nvPr/>
        </p:nvSpPr>
        <p:spPr>
          <a:xfrm>
            <a:off x="1042256" y="1628604"/>
            <a:ext cx="2415436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b="1">
                <a:solidFill>
                  <a:srgbClr val="8A838D"/>
                </a:solidFill>
              </a:rPr>
              <a:t>1</a:t>
            </a:r>
            <a:r>
              <a:rPr lang="en-US" altLang="ko-KR"/>
              <a:t> Context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5A81B-4BAD-D045-C0F5-7C9DD6E585CF}"/>
              </a:ext>
            </a:extLst>
          </p:cNvPr>
          <p:cNvSpPr txBox="1"/>
          <p:nvPr/>
        </p:nvSpPr>
        <p:spPr>
          <a:xfrm>
            <a:off x="1042256" y="3426592"/>
            <a:ext cx="2415436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b="1">
                <a:solidFill>
                  <a:srgbClr val="8A838D"/>
                </a:solidFill>
              </a:rPr>
              <a:t>2</a:t>
            </a:r>
            <a:r>
              <a:rPr lang="en-US" altLang="ko-KR"/>
              <a:t> Process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DAF42-402C-D8CB-BF02-2BF40AFBE71B}"/>
              </a:ext>
            </a:extLst>
          </p:cNvPr>
          <p:cNvSpPr txBox="1"/>
          <p:nvPr/>
        </p:nvSpPr>
        <p:spPr>
          <a:xfrm>
            <a:off x="5056003" y="1628604"/>
            <a:ext cx="2604035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b="1">
                <a:solidFill>
                  <a:srgbClr val="8A838D"/>
                </a:solidFill>
              </a:rPr>
              <a:t>3</a:t>
            </a:r>
            <a:r>
              <a:rPr lang="en-US" altLang="ko-KR"/>
              <a:t> Interaction Model</a:t>
            </a:r>
          </a:p>
        </p:txBody>
      </p:sp>
      <p:pic>
        <p:nvPicPr>
          <p:cNvPr id="11" name="그림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1072294-A4C3-C31E-6E9C-CE61CDC60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4345" y="2114378"/>
            <a:ext cx="2330274" cy="114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FC005CE-1A85-37A6-6D86-A2AFC0E3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62" y="4006517"/>
            <a:ext cx="1679654" cy="2185574"/>
          </a:xfrm>
          <a:prstGeom prst="rect">
            <a:avLst/>
          </a:prstGeom>
        </p:spPr>
      </p:pic>
      <p:pic>
        <p:nvPicPr>
          <p:cNvPr id="13" name="Graphic 27">
            <a:extLst>
              <a:ext uri="{FF2B5EF4-FFF2-40B4-BE49-F238E27FC236}">
                <a16:creationId xmlns:a16="http://schemas.microsoft.com/office/drawing/2014/main" id="{4B77DBCA-70A3-1F62-C2C6-FD2680DA64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5654" y="2114378"/>
            <a:ext cx="5386335" cy="449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661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Organizing the Specific Requirements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Models &amp; Diagrams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79AB4C-A795-DF61-1A4A-6A03EB4D4F19}"/>
              </a:ext>
            </a:extLst>
          </p:cNvPr>
          <p:cNvSpPr txBox="1"/>
          <p:nvPr/>
        </p:nvSpPr>
        <p:spPr>
          <a:xfrm>
            <a:off x="1042256" y="1583333"/>
            <a:ext cx="2415436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b="1">
                <a:solidFill>
                  <a:srgbClr val="8A838D"/>
                </a:solidFill>
              </a:rPr>
              <a:t>4</a:t>
            </a:r>
            <a:r>
              <a:rPr lang="en-US" altLang="ko-KR"/>
              <a:t> Behavior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64BB92-E28A-552D-18FA-7C8969119F66}"/>
              </a:ext>
            </a:extLst>
          </p:cNvPr>
          <p:cNvSpPr txBox="1"/>
          <p:nvPr/>
        </p:nvSpPr>
        <p:spPr>
          <a:xfrm>
            <a:off x="1042256" y="5448428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b="1">
                <a:solidFill>
                  <a:srgbClr val="8A838D"/>
                </a:solidFill>
              </a:rPr>
              <a:t>5</a:t>
            </a:r>
            <a:r>
              <a:rPr lang="en-US" altLang="ko-KR"/>
              <a:t> System Architecture</a:t>
            </a:r>
          </a:p>
        </p:txBody>
      </p:sp>
      <p:pic>
        <p:nvPicPr>
          <p:cNvPr id="14" name="Graphic 23">
            <a:extLst>
              <a:ext uri="{FF2B5EF4-FFF2-40B4-BE49-F238E27FC236}">
                <a16:creationId xmlns:a16="http://schemas.microsoft.com/office/drawing/2014/main" id="{7590892B-075C-0C3C-100B-18EEEBBE6A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6914" y="2069108"/>
            <a:ext cx="5311904" cy="3431680"/>
          </a:xfrm>
          <a:prstGeom prst="rect">
            <a:avLst/>
          </a:prstGeom>
        </p:spPr>
      </p:pic>
      <p:pic>
        <p:nvPicPr>
          <p:cNvPr id="17" name="Picture 25" descr="Diagram&#10;&#10;Description automatically generated">
            <a:extLst>
              <a:ext uri="{FF2B5EF4-FFF2-40B4-BE49-F238E27FC236}">
                <a16:creationId xmlns:a16="http://schemas.microsoft.com/office/drawing/2014/main" id="{4F295EE3-D713-7DA9-53B4-F4DC23FB28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27" y="1448342"/>
            <a:ext cx="2805140" cy="39613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C7B5E-361C-13E5-C3E8-C28646FA7089}"/>
              </a:ext>
            </a:extLst>
          </p:cNvPr>
          <p:cNvSpPr txBox="1"/>
          <p:nvPr/>
        </p:nvSpPr>
        <p:spPr>
          <a:xfrm>
            <a:off x="1049134" y="5934202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b="1">
                <a:solidFill>
                  <a:srgbClr val="8A838D"/>
                </a:solidFill>
              </a:rPr>
              <a:t>6</a:t>
            </a:r>
            <a:r>
              <a:rPr lang="en-US" altLang="ko-KR"/>
              <a:t> System Evolution</a:t>
            </a:r>
          </a:p>
        </p:txBody>
      </p:sp>
    </p:spTree>
    <p:extLst>
      <p:ext uri="{BB962C8B-B14F-4D97-AF65-F5344CB8AC3E}">
        <p14:creationId xmlns:p14="http://schemas.microsoft.com/office/powerpoint/2010/main" val="335871305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Organizing the Specific Requirements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 Model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225A75-6A00-A086-A1EC-801D202CE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559" y="2464216"/>
            <a:ext cx="2534224" cy="2018914"/>
          </a:xfrm>
          <a:prstGeom prst="rect">
            <a:avLst/>
          </a:prstGeom>
        </p:spPr>
      </p:pic>
      <p:pic>
        <p:nvPicPr>
          <p:cNvPr id="8" name="그림 7" descr="A picture containing text, electronics, remote control&#10;&#10;Description automatically generated">
            <a:extLst>
              <a:ext uri="{FF2B5EF4-FFF2-40B4-BE49-F238E27FC236}">
                <a16:creationId xmlns:a16="http://schemas.microsoft.com/office/drawing/2014/main" id="{18594EEB-3A87-91B0-CA91-C7C1E6407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120" y="1397035"/>
            <a:ext cx="3463673" cy="4857850"/>
          </a:xfrm>
          <a:prstGeom prst="rect">
            <a:avLst/>
          </a:prstGeom>
        </p:spPr>
      </p:pic>
      <p:pic>
        <p:nvPicPr>
          <p:cNvPr id="9" name="그림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F838DE-23C0-0754-6785-08072C011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24" y="1920898"/>
            <a:ext cx="2096840" cy="31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6563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43872" y="548680"/>
            <a:ext cx="6624736" cy="57606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spc="-15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1905" y="845738"/>
            <a:ext cx="3744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sz="32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INDEX</a:t>
            </a:r>
            <a:endParaRPr lang="ko-KR" altLang="en-US" sz="3200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231905" y="1508787"/>
            <a:ext cx="6048671" cy="0"/>
          </a:xfrm>
          <a:prstGeom prst="line">
            <a:avLst/>
          </a:prstGeom>
          <a:ln w="381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31905" y="2994433"/>
            <a:ext cx="37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sz="1800" spc="0"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</a:t>
            </a:r>
            <a:endParaRPr lang="ko-KR" altLang="en-US" sz="1800" spc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31905" y="2479151"/>
            <a:ext cx="15361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31905" y="3925955"/>
            <a:ext cx="419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Software Requirement Specification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1905" y="3410673"/>
            <a:ext cx="15361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1905" y="4857476"/>
            <a:ext cx="37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Software Design Specification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1905" y="4342194"/>
            <a:ext cx="15361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31905" y="5778740"/>
            <a:ext cx="3701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pc="0">
                <a:solidFill>
                  <a:schemeClr val="tx1">
                    <a:lumMod val="65000"/>
                    <a:lumOff val="35000"/>
                  </a:schemeClr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Effects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31905" y="5263458"/>
            <a:ext cx="153617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733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75775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nterior Design Room House Home Apartment Condo (199) Wallpapers ...  Desktop Background">
            <a:extLst>
              <a:ext uri="{FF2B5EF4-FFF2-40B4-BE49-F238E27FC236}">
                <a16:creationId xmlns:a16="http://schemas.microsoft.com/office/drawing/2014/main" id="{5F8F95DD-C9D3-1A4B-87AF-37F7683F6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6253" y="-72189"/>
            <a:ext cx="3975235" cy="70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 rot="158741">
            <a:off x="-605910" y="-726348"/>
            <a:ext cx="4721523" cy="8310696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직사각형 19"/>
          <p:cNvSpPr/>
          <p:nvPr/>
        </p:nvSpPr>
        <p:spPr>
          <a:xfrm>
            <a:off x="5883222" y="4492312"/>
            <a:ext cx="5100108" cy="6023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D1B40-1703-514D-A4E7-51FC63C284EE}"/>
              </a:ext>
            </a:extLst>
          </p:cNvPr>
          <p:cNvSpPr txBox="1"/>
          <p:nvPr/>
        </p:nvSpPr>
        <p:spPr>
          <a:xfrm>
            <a:off x="178160" y="362277"/>
            <a:ext cx="8640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pPr algn="ctr"/>
            <a:r>
              <a:rPr lang="en-US" altLang="ko-KR" sz="2100" b="1">
                <a:solidFill>
                  <a:schemeClr val="bg1"/>
                </a:solidFill>
              </a:rPr>
              <a:t>03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28620-8F75-3840-981C-9A555DDE62F0}"/>
              </a:ext>
            </a:extLst>
          </p:cNvPr>
          <p:cNvSpPr txBox="1"/>
          <p:nvPr/>
        </p:nvSpPr>
        <p:spPr>
          <a:xfrm>
            <a:off x="5770282" y="3036210"/>
            <a:ext cx="6421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4000" spc="-150"/>
              <a:t>Software Design Specification</a:t>
            </a:r>
            <a:endParaRPr lang="en-US" altLang="ko-KR" sz="4000" spc="-150" dirty="0"/>
          </a:p>
        </p:txBody>
      </p:sp>
    </p:spTree>
    <p:extLst>
      <p:ext uri="{BB962C8B-B14F-4D97-AF65-F5344CB8AC3E}">
        <p14:creationId xmlns:p14="http://schemas.microsoft.com/office/powerpoint/2010/main" val="106223824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Software Design Specification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Purpose &amp; Contents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EE534-CA92-D42D-1865-A2EFA6AC7DF2}"/>
              </a:ext>
            </a:extLst>
          </p:cNvPr>
          <p:cNvSpPr txBox="1"/>
          <p:nvPr/>
        </p:nvSpPr>
        <p:spPr>
          <a:xfrm>
            <a:off x="1128073" y="1673985"/>
            <a:ext cx="4266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Purpose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32C7B-D34C-C54C-4C4E-E4794F8237B6}"/>
              </a:ext>
            </a:extLst>
          </p:cNvPr>
          <p:cNvSpPr txBox="1"/>
          <p:nvPr/>
        </p:nvSpPr>
        <p:spPr>
          <a:xfrm>
            <a:off x="1128071" y="3426280"/>
            <a:ext cx="10525665" cy="3005803"/>
          </a:xfrm>
          <a:prstGeom prst="rect">
            <a:avLst/>
          </a:prstGeom>
          <a:noFill/>
        </p:spPr>
        <p:txBody>
          <a:bodyPr wrap="square" numCol="2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01</a:t>
            </a:r>
            <a:r>
              <a:rPr lang="en-US" altLang="ko-KR" sz="2400"/>
              <a:t>  </a:t>
            </a:r>
            <a:r>
              <a:rPr lang="en-US" altLang="ko-KR"/>
              <a:t>Preface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02</a:t>
            </a:r>
            <a:r>
              <a:rPr lang="en-US" altLang="ko-KR" sz="2400"/>
              <a:t>  </a:t>
            </a:r>
            <a:r>
              <a:rPr lang="en-US" altLang="ko-KR"/>
              <a:t>Introduction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03</a:t>
            </a:r>
            <a:r>
              <a:rPr lang="en-US" altLang="ko-KR" sz="2400"/>
              <a:t>  </a:t>
            </a:r>
            <a:r>
              <a:rPr lang="en-US" altLang="ko-KR"/>
              <a:t>System Architecture - Overall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04</a:t>
            </a:r>
            <a:r>
              <a:rPr lang="en-US" altLang="ko-KR" sz="2400"/>
              <a:t>  </a:t>
            </a:r>
            <a:r>
              <a:rPr lang="en-US" altLang="ko-KR"/>
              <a:t>System Architecture – Frontend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05</a:t>
            </a:r>
            <a:r>
              <a:rPr lang="en-US" altLang="ko-KR" sz="2400"/>
              <a:t>  </a:t>
            </a:r>
            <a:r>
              <a:rPr lang="en-US" altLang="ko-KR"/>
              <a:t>System Architecture – Backend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06</a:t>
            </a:r>
            <a:r>
              <a:rPr lang="en-US" altLang="ko-KR" sz="2400"/>
              <a:t>  </a:t>
            </a:r>
            <a:r>
              <a:rPr lang="en-US" altLang="ko-KR"/>
              <a:t>Protocol Design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07</a:t>
            </a:r>
            <a:r>
              <a:rPr lang="en-US" altLang="ko-KR" sz="2400"/>
              <a:t>  </a:t>
            </a:r>
            <a:r>
              <a:rPr lang="en-US" altLang="ko-KR"/>
              <a:t>Database Design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08</a:t>
            </a:r>
            <a:r>
              <a:rPr lang="en-US" altLang="ko-KR" sz="2400"/>
              <a:t>  </a:t>
            </a:r>
            <a:r>
              <a:rPr lang="en-US" altLang="ko-KR"/>
              <a:t>Testing Plan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09</a:t>
            </a:r>
            <a:r>
              <a:rPr lang="en-US" altLang="ko-KR" sz="2400"/>
              <a:t>  </a:t>
            </a:r>
            <a:r>
              <a:rPr lang="en-US" altLang="ko-KR"/>
              <a:t>Development Plan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10</a:t>
            </a:r>
            <a:r>
              <a:rPr lang="en-US" altLang="ko-KR" sz="2400"/>
              <a:t>  </a:t>
            </a:r>
            <a:r>
              <a:rPr lang="en-US" altLang="ko-KR"/>
              <a:t>Supporting Information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AAABA-3A2B-21D9-B217-D7F458F23999}"/>
              </a:ext>
            </a:extLst>
          </p:cNvPr>
          <p:cNvSpPr txBox="1"/>
          <p:nvPr/>
        </p:nvSpPr>
        <p:spPr>
          <a:xfrm>
            <a:off x="1128073" y="2298397"/>
            <a:ext cx="10107374" cy="35394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/>
              <a:t>: design a system organization which satisfy the functional and non-functional requirements of a system.</a:t>
            </a:r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92576-F914-2827-078F-A676274F297A}"/>
              </a:ext>
            </a:extLst>
          </p:cNvPr>
          <p:cNvSpPr txBox="1"/>
          <p:nvPr/>
        </p:nvSpPr>
        <p:spPr>
          <a:xfrm>
            <a:off x="1128073" y="2949228"/>
            <a:ext cx="4266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CBE1C-312C-04D0-0E22-AE2D633FBB0C}"/>
              </a:ext>
            </a:extLst>
          </p:cNvPr>
          <p:cNvSpPr/>
          <p:nvPr/>
        </p:nvSpPr>
        <p:spPr>
          <a:xfrm rot="16200000" flipV="1">
            <a:off x="876178" y="3174387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18429D-FDAA-1593-6CA8-C6EE5C8F1EDD}"/>
              </a:ext>
            </a:extLst>
          </p:cNvPr>
          <p:cNvSpPr/>
          <p:nvPr/>
        </p:nvSpPr>
        <p:spPr>
          <a:xfrm rot="16200000" flipV="1">
            <a:off x="876177" y="1879875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6027771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System Architecture: Frontend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Objective &amp; Subcomponents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67F39-D6C2-434C-6C19-B707D1797DF0}"/>
              </a:ext>
            </a:extLst>
          </p:cNvPr>
          <p:cNvSpPr txBox="1"/>
          <p:nvPr/>
        </p:nvSpPr>
        <p:spPr>
          <a:xfrm>
            <a:off x="1128073" y="1673985"/>
            <a:ext cx="4266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Objectives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73D2E-CF81-9B3A-3BF0-1898D0F70E2F}"/>
              </a:ext>
            </a:extLst>
          </p:cNvPr>
          <p:cNvSpPr txBox="1"/>
          <p:nvPr/>
        </p:nvSpPr>
        <p:spPr>
          <a:xfrm>
            <a:off x="1128072" y="2163540"/>
            <a:ext cx="10525663" cy="35394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/>
              <a:t>: explain components of the system architecture with class diagram and sequence diagram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9847E-129B-D19B-E359-631AC41DB644}"/>
              </a:ext>
            </a:extLst>
          </p:cNvPr>
          <p:cNvSpPr txBox="1"/>
          <p:nvPr/>
        </p:nvSpPr>
        <p:spPr>
          <a:xfrm>
            <a:off x="1128073" y="2949228"/>
            <a:ext cx="4266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Subcomponents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2A79B9-9DBA-5FA1-F009-013E947F0D3A}"/>
              </a:ext>
            </a:extLst>
          </p:cNvPr>
          <p:cNvSpPr/>
          <p:nvPr/>
        </p:nvSpPr>
        <p:spPr>
          <a:xfrm rot="16200000" flipV="1">
            <a:off x="876178" y="3174387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F88513-3760-2415-011F-A26280AC592D}"/>
              </a:ext>
            </a:extLst>
          </p:cNvPr>
          <p:cNvSpPr/>
          <p:nvPr/>
        </p:nvSpPr>
        <p:spPr>
          <a:xfrm rot="16200000" flipV="1">
            <a:off x="876177" y="1879875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BEA85A-B472-A19D-2BE2-316D41E1420E}"/>
              </a:ext>
            </a:extLst>
          </p:cNvPr>
          <p:cNvSpPr/>
          <p:nvPr/>
        </p:nvSpPr>
        <p:spPr>
          <a:xfrm>
            <a:off x="1128072" y="3619698"/>
            <a:ext cx="1906860" cy="1050691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Profile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3809CE6-7907-626B-5DFB-3C9F905EBF7B}"/>
              </a:ext>
            </a:extLst>
          </p:cNvPr>
          <p:cNvSpPr/>
          <p:nvPr/>
        </p:nvSpPr>
        <p:spPr>
          <a:xfrm>
            <a:off x="3166041" y="3619697"/>
            <a:ext cx="1906860" cy="1050691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MainPage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242E5E0-3DA8-FB3F-D34F-B76548C3CF03}"/>
              </a:ext>
            </a:extLst>
          </p:cNvPr>
          <p:cNvSpPr/>
          <p:nvPr/>
        </p:nvSpPr>
        <p:spPr>
          <a:xfrm>
            <a:off x="5204010" y="3619696"/>
            <a:ext cx="1906860" cy="1050691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Manage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</a:rPr>
              <a:t>Device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0EBBD80-27AD-9CFF-3214-A16CA047CD5D}"/>
              </a:ext>
            </a:extLst>
          </p:cNvPr>
          <p:cNvSpPr/>
          <p:nvPr/>
        </p:nvSpPr>
        <p:spPr>
          <a:xfrm>
            <a:off x="7241979" y="3619696"/>
            <a:ext cx="1906860" cy="1050691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Device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</a:rPr>
              <a:t>Detail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D071215-46CC-9FD2-614E-E8246DD61574}"/>
              </a:ext>
            </a:extLst>
          </p:cNvPr>
          <p:cNvSpPr/>
          <p:nvPr/>
        </p:nvSpPr>
        <p:spPr>
          <a:xfrm>
            <a:off x="9279948" y="3619696"/>
            <a:ext cx="1906860" cy="1050691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PresetPage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E607D15-FB56-4A70-7453-F881DB985969}"/>
              </a:ext>
            </a:extLst>
          </p:cNvPr>
          <p:cNvSpPr/>
          <p:nvPr/>
        </p:nvSpPr>
        <p:spPr>
          <a:xfrm>
            <a:off x="1128072" y="4780246"/>
            <a:ext cx="1906860" cy="1050691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PresetDetail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</a:rPr>
              <a:t>Page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BBED9B2-C891-1E24-FA3A-6CCF1A7C252A}"/>
              </a:ext>
            </a:extLst>
          </p:cNvPr>
          <p:cNvSpPr/>
          <p:nvPr/>
        </p:nvSpPr>
        <p:spPr>
          <a:xfrm>
            <a:off x="3166041" y="4780245"/>
            <a:ext cx="1906860" cy="1050691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NewPreset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</a:rPr>
              <a:t>Page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E95592A-07E0-82F0-476A-7229BF30A387}"/>
              </a:ext>
            </a:extLst>
          </p:cNvPr>
          <p:cNvSpPr/>
          <p:nvPr/>
        </p:nvSpPr>
        <p:spPr>
          <a:xfrm>
            <a:off x="5204010" y="4780244"/>
            <a:ext cx="1906860" cy="1050691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Timeline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</a:rPr>
              <a:t>Page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BE5E12D-2E67-A024-24B3-4A0E05474EF8}"/>
              </a:ext>
            </a:extLst>
          </p:cNvPr>
          <p:cNvSpPr/>
          <p:nvPr/>
        </p:nvSpPr>
        <p:spPr>
          <a:xfrm>
            <a:off x="7241979" y="4780244"/>
            <a:ext cx="1906860" cy="1050691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Timeline</a:t>
            </a:r>
          </a:p>
          <a:p>
            <a:pPr algn="ctr"/>
            <a:r>
              <a:rPr lang="en-US" altLang="ko-KR" sz="2000">
                <a:solidFill>
                  <a:schemeClr val="tx1"/>
                </a:solidFill>
              </a:rPr>
              <a:t>DetailPage</a:t>
            </a:r>
            <a:endParaRPr lang="ko-KR" altLang="en-US" sz="200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06ADB8C-24EE-B69C-BF36-DAA93FF2D0A4}"/>
              </a:ext>
            </a:extLst>
          </p:cNvPr>
          <p:cNvSpPr/>
          <p:nvPr/>
        </p:nvSpPr>
        <p:spPr>
          <a:xfrm>
            <a:off x="9279948" y="4780244"/>
            <a:ext cx="1906860" cy="1050691"/>
          </a:xfrm>
          <a:prstGeom prst="roundRect">
            <a:avLst>
              <a:gd name="adj" fmla="val 35034"/>
            </a:avLst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</a:rPr>
              <a:t>NewTimelinePage</a:t>
            </a:r>
            <a:endParaRPr lang="ko-KR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8813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System Architecture: Frontend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Subcomponent Example: PresetPage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7E50D25-43E0-51C2-FF98-58446D26F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117" y="1821301"/>
            <a:ext cx="2962275" cy="42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2446EA2-E578-2DBC-2386-E40B2FF83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358" y="1815627"/>
            <a:ext cx="3819525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16E948-DF6C-CC7F-5C73-92DDE3784EC4}"/>
              </a:ext>
            </a:extLst>
          </p:cNvPr>
          <p:cNvSpPr txBox="1"/>
          <p:nvPr/>
        </p:nvSpPr>
        <p:spPr>
          <a:xfrm>
            <a:off x="1929052" y="6025677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/>
              <a:t>Class Diagram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E68695-46EC-E0CC-53D6-A550897515D1}"/>
              </a:ext>
            </a:extLst>
          </p:cNvPr>
          <p:cNvSpPr txBox="1"/>
          <p:nvPr/>
        </p:nvSpPr>
        <p:spPr>
          <a:xfrm>
            <a:off x="6947918" y="6025677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186989528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System Architecture: Backend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Objective &amp; Overall Architecture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A3CFC-E726-8FAC-88D3-1F4A1FDA4DC0}"/>
              </a:ext>
            </a:extLst>
          </p:cNvPr>
          <p:cNvSpPr txBox="1"/>
          <p:nvPr/>
        </p:nvSpPr>
        <p:spPr>
          <a:xfrm>
            <a:off x="1128074" y="1458391"/>
            <a:ext cx="89675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Objectives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5FF85-9C7E-B85D-32BC-556C4D42A325}"/>
              </a:ext>
            </a:extLst>
          </p:cNvPr>
          <p:cNvSpPr txBox="1"/>
          <p:nvPr/>
        </p:nvSpPr>
        <p:spPr>
          <a:xfrm>
            <a:off x="1128073" y="1954715"/>
            <a:ext cx="9864182" cy="6076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lnSpc>
                <a:spcPts val="2500"/>
              </a:lnSpc>
            </a:pPr>
            <a:r>
              <a:rPr lang="en-US" altLang="ko-KR"/>
              <a:t>: explain the overall backend system and components of the system architecture with class diagram and sequence diagram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0B7A94-E1B1-EA8E-843B-1994F0990DFA}"/>
              </a:ext>
            </a:extLst>
          </p:cNvPr>
          <p:cNvSpPr/>
          <p:nvPr/>
        </p:nvSpPr>
        <p:spPr>
          <a:xfrm rot="16200000" flipV="1">
            <a:off x="876177" y="1664281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2A2AD81-8952-CE75-FAD3-CD3BFFC37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02" y="2562402"/>
            <a:ext cx="5642396" cy="390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158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System Architecture: Backend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Subcomponent Example: Preset System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7C8C2-4419-959F-59FF-C6C3AF46B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444" y="1748934"/>
            <a:ext cx="4464884" cy="40361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60A375-CB9E-3339-EBC3-4E8B685A8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01" y="1505124"/>
            <a:ext cx="2693750" cy="4489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EBFB29-0C21-625B-DD0B-06F8AFC63A77}"/>
              </a:ext>
            </a:extLst>
          </p:cNvPr>
          <p:cNvSpPr txBox="1"/>
          <p:nvPr/>
        </p:nvSpPr>
        <p:spPr>
          <a:xfrm>
            <a:off x="2337614" y="5920773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/>
              <a:t>Class Diagram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6004D-CA12-34F4-5BA3-3AA8B5940267}"/>
              </a:ext>
            </a:extLst>
          </p:cNvPr>
          <p:cNvSpPr txBox="1"/>
          <p:nvPr/>
        </p:nvSpPr>
        <p:spPr>
          <a:xfrm>
            <a:off x="7045809" y="5915540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416036163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Protocol Design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Objectives &amp; Contents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B7FA6-B8F0-754E-39C6-0556A90CBB3A}"/>
              </a:ext>
            </a:extLst>
          </p:cNvPr>
          <p:cNvSpPr txBox="1"/>
          <p:nvPr/>
        </p:nvSpPr>
        <p:spPr>
          <a:xfrm>
            <a:off x="1128073" y="1673985"/>
            <a:ext cx="4266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Objectives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90F68-8BD1-6E7E-21DB-15CA354BB174}"/>
              </a:ext>
            </a:extLst>
          </p:cNvPr>
          <p:cNvSpPr txBox="1"/>
          <p:nvPr/>
        </p:nvSpPr>
        <p:spPr>
          <a:xfrm>
            <a:off x="1128072" y="2163540"/>
            <a:ext cx="10525663" cy="35394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/>
              <a:t>: explain how server, DB, and software communicate with each other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EEF76C-3359-BD30-F8DF-D733696261ED}"/>
              </a:ext>
            </a:extLst>
          </p:cNvPr>
          <p:cNvSpPr/>
          <p:nvPr/>
        </p:nvSpPr>
        <p:spPr>
          <a:xfrm rot="16200000" flipV="1">
            <a:off x="876177" y="1879875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A51E96-871C-88E3-6759-5CF2F8171AF7}"/>
              </a:ext>
            </a:extLst>
          </p:cNvPr>
          <p:cNvSpPr txBox="1"/>
          <p:nvPr/>
        </p:nvSpPr>
        <p:spPr>
          <a:xfrm>
            <a:off x="1128073" y="2949228"/>
            <a:ext cx="4266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2B3969-7971-B7DD-926F-59B93B05BA13}"/>
              </a:ext>
            </a:extLst>
          </p:cNvPr>
          <p:cNvSpPr/>
          <p:nvPr/>
        </p:nvSpPr>
        <p:spPr>
          <a:xfrm rot="16200000" flipV="1">
            <a:off x="876178" y="3174387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AC818EE0-9D09-A716-8837-5998A7B0D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66929"/>
            <a:ext cx="1780162" cy="178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Json 파일 - 무료 상호 작용개 아이콘">
            <a:extLst>
              <a:ext uri="{FF2B5EF4-FFF2-40B4-BE49-F238E27FC236}">
                <a16:creationId xmlns:a16="http://schemas.microsoft.com/office/drawing/2014/main" id="{C3FD6D09-4CFC-E9AE-CAD1-4BFD541B2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19" y="3666929"/>
            <a:ext cx="1780162" cy="178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1EAE45-1A93-733A-A349-EB0F1732C1CD}"/>
              </a:ext>
            </a:extLst>
          </p:cNvPr>
          <p:cNvSpPr txBox="1"/>
          <p:nvPr/>
        </p:nvSpPr>
        <p:spPr>
          <a:xfrm>
            <a:off x="1732880" y="5456210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/>
              <a:t>Transfer Protocol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1E8F52-4A4D-424C-C012-4C5D759AFBC5}"/>
              </a:ext>
            </a:extLst>
          </p:cNvPr>
          <p:cNvSpPr txBox="1"/>
          <p:nvPr/>
        </p:nvSpPr>
        <p:spPr>
          <a:xfrm>
            <a:off x="4652798" y="5454594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/>
              <a:t>Data Type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84099D-CBE1-D7F9-9409-070AD550E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838" y="3629639"/>
            <a:ext cx="1854741" cy="18547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2BFA7BA-84EB-3669-DC82-9A7EC360B37D}"/>
              </a:ext>
            </a:extLst>
          </p:cNvPr>
          <p:cNvSpPr txBox="1"/>
          <p:nvPr/>
        </p:nvSpPr>
        <p:spPr>
          <a:xfrm>
            <a:off x="7610006" y="5462097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259936646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Protocol Design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Example: Load Preset List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4D03F-F008-1F7D-637C-B47C77F3D5C4}"/>
              </a:ext>
            </a:extLst>
          </p:cNvPr>
          <p:cNvSpPr txBox="1"/>
          <p:nvPr/>
        </p:nvSpPr>
        <p:spPr>
          <a:xfrm>
            <a:off x="837112" y="1619117"/>
            <a:ext cx="5353189" cy="420744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8A838D"/>
                </a:solidFill>
              </a:rPr>
              <a:t>◆</a:t>
            </a:r>
            <a:r>
              <a:rPr lang="en-US" altLang="ko-KR" sz="1800"/>
              <a:t>  Function: Load the preset list of user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8A838D"/>
                </a:solidFill>
              </a:rPr>
              <a:t>◆</a:t>
            </a:r>
            <a:r>
              <a:rPr lang="en-US" altLang="ko-KR" sz="1800"/>
              <a:t>  URL: {{url}}/preset/list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8A838D"/>
                </a:solidFill>
              </a:rPr>
              <a:t>◆</a:t>
            </a:r>
            <a:r>
              <a:rPr lang="en-US" altLang="ko-KR" sz="1800"/>
              <a:t>  METHOD: GET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8A838D"/>
                </a:solidFill>
              </a:rPr>
              <a:t>◆</a:t>
            </a:r>
            <a:r>
              <a:rPr lang="en-US" altLang="ko-KR" sz="1800"/>
              <a:t>  Parameter: user_id(string)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8A838D"/>
                </a:solidFill>
              </a:rPr>
              <a:t>◆</a:t>
            </a:r>
            <a:r>
              <a:rPr lang="en-US" altLang="ko-KR" sz="1800"/>
              <a:t>  Success Return</a:t>
            </a:r>
          </a:p>
          <a:p>
            <a:pPr algn="l"/>
            <a:r>
              <a:rPr lang="en-US" altLang="ko-KR" sz="1800"/>
              <a:t>     ResultCode: 200(HTTP status code)</a:t>
            </a:r>
          </a:p>
          <a:p>
            <a:pPr algn="l"/>
            <a:r>
              <a:rPr lang="en-US" altLang="ko-KR" sz="1800"/>
              <a:t>     PresetList: preset list of user(list) 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8A838D"/>
                </a:solidFill>
              </a:rPr>
              <a:t>◆</a:t>
            </a:r>
            <a:r>
              <a:rPr lang="en-US" altLang="ko-KR" sz="1800"/>
              <a:t>  Failed Return</a:t>
            </a:r>
          </a:p>
          <a:p>
            <a:pPr algn="l">
              <a:lnSpc>
                <a:spcPct val="150000"/>
              </a:lnSpc>
            </a:pPr>
            <a:r>
              <a:rPr lang="en-US" altLang="ko-KR" sz="1800"/>
              <a:t>     ResultCode: 400(HTTP status code)</a:t>
            </a:r>
          </a:p>
          <a:p>
            <a:pPr algn="l">
              <a:lnSpc>
                <a:spcPct val="150000"/>
              </a:lnSpc>
            </a:pPr>
            <a:r>
              <a:rPr lang="en-US" altLang="ko-KR" sz="1800">
                <a:solidFill>
                  <a:srgbClr val="8A838D"/>
                </a:solidFill>
              </a:rPr>
              <a:t>◆</a:t>
            </a:r>
            <a:r>
              <a:rPr lang="en-US" altLang="ko-KR" sz="1800"/>
              <a:t>  Type</a:t>
            </a:r>
            <a:r>
              <a:rPr lang="ko-KR" altLang="en-US" sz="1800"/>
              <a:t> </a:t>
            </a:r>
            <a:r>
              <a:rPr lang="en-US" altLang="ko-KR" sz="1800"/>
              <a:t>of</a:t>
            </a:r>
            <a:r>
              <a:rPr lang="ko-KR" altLang="en-US" sz="1800"/>
              <a:t> </a:t>
            </a:r>
            <a:r>
              <a:rPr lang="en-US" altLang="ko-KR" sz="1800"/>
              <a:t>Error</a:t>
            </a:r>
          </a:p>
          <a:p>
            <a:pPr algn="l">
              <a:lnSpc>
                <a:spcPct val="150000"/>
              </a:lnSpc>
            </a:pPr>
            <a:r>
              <a:rPr lang="en-US" altLang="ko-KR" sz="1800"/>
              <a:t>     Failed user authentication – ResultCode: 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60ECB9-C620-79E9-0270-5A11142A65DD}"/>
              </a:ext>
            </a:extLst>
          </p:cNvPr>
          <p:cNvSpPr txBox="1"/>
          <p:nvPr/>
        </p:nvSpPr>
        <p:spPr>
          <a:xfrm>
            <a:off x="6351628" y="1619117"/>
            <a:ext cx="500326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39700" algn="just"/>
            <a:r>
              <a:rPr lang="en-US" altLang="ko-KR" sz="1400">
                <a:solidFill>
                  <a:srgbClr val="729FC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{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"ResultCode"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AD7FA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200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"PresetList"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A4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[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14400" indent="139700" algn="just"/>
            <a:r>
              <a:rPr lang="en-US" altLang="ko-KR" sz="1400">
                <a:solidFill>
                  <a:srgbClr val="729FC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{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716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"preset_id"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AD7FA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1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716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"iot_id"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AD7FA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”E06C3823FC827F63C3”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716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"attr_control"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AD7FA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2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716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"ctrl_degree"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AD7FA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3.0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716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"color_code"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4E9A0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"0xffffff"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14400" indent="139700" algn="just"/>
            <a:r>
              <a:rPr lang="en-US" altLang="ko-KR" sz="1400">
                <a:solidFill>
                  <a:srgbClr val="729FC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}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14400" indent="139700" algn="just"/>
            <a:r>
              <a:rPr lang="en-US" altLang="ko-KR" sz="1400">
                <a:solidFill>
                  <a:srgbClr val="729FC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{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716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"preset_id"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AD7FA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2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716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"iot_id"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AD7FA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”E06C3823FC827F63E3”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716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"attr_control"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AD7FA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33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716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"ctrl_degree"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AD7FA8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133.0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,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371600" indent="139700" algn="just"/>
            <a:r>
              <a:rPr lang="en-US" altLang="ko-KR" sz="1400">
                <a:solidFill>
                  <a:srgbClr val="204A87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"color_code"</a:t>
            </a:r>
            <a:r>
              <a:rPr lang="en-US" altLang="ko-KR" sz="14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:</a:t>
            </a:r>
            <a:r>
              <a:rPr lang="en-US" altLang="ko-KR" sz="1400">
                <a:solidFill>
                  <a:srgbClr val="4E9A0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"0xfecd2f"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914400" indent="139700" algn="just"/>
            <a:r>
              <a:rPr lang="en-US" altLang="ko-KR" sz="1400">
                <a:solidFill>
                  <a:srgbClr val="729FC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}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indent="139700" algn="just"/>
            <a:r>
              <a:rPr lang="en-US" altLang="ko-KR" sz="1400">
                <a:solidFill>
                  <a:srgbClr val="A4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]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indent="139700" algn="just"/>
            <a:r>
              <a:rPr lang="en-US" altLang="ko-KR" sz="1400">
                <a:solidFill>
                  <a:srgbClr val="729FC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Courier New" panose="02070309020205020404" pitchFamily="49" charset="0"/>
              </a:rPr>
              <a:t>}</a:t>
            </a:r>
            <a:endParaRPr lang="ko-KR" altLang="ko-KR" sz="14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09040F-FBEE-395C-B254-3D438CBBF7C3}"/>
              </a:ext>
            </a:extLst>
          </p:cNvPr>
          <p:cNvSpPr/>
          <p:nvPr/>
        </p:nvSpPr>
        <p:spPr>
          <a:xfrm>
            <a:off x="6498632" y="1619117"/>
            <a:ext cx="4781944" cy="4185761"/>
          </a:xfrm>
          <a:prstGeom prst="rect">
            <a:avLst/>
          </a:prstGeom>
          <a:noFill/>
          <a:ln w="28575">
            <a:solidFill>
              <a:srgbClr val="8A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7213C-B1AC-CE2D-CBDB-4E295C33170D}"/>
              </a:ext>
            </a:extLst>
          </p:cNvPr>
          <p:cNvSpPr txBox="1"/>
          <p:nvPr/>
        </p:nvSpPr>
        <p:spPr>
          <a:xfrm>
            <a:off x="6759657" y="5826564"/>
            <a:ext cx="425989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/>
              <a:t>Example of JSON when return successfully</a:t>
            </a:r>
          </a:p>
        </p:txBody>
      </p:sp>
    </p:spTree>
    <p:extLst>
      <p:ext uri="{BB962C8B-B14F-4D97-AF65-F5344CB8AC3E}">
        <p14:creationId xmlns:p14="http://schemas.microsoft.com/office/powerpoint/2010/main" val="104372512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Database Design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Objectives &amp; ER Diagram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E2C30-57ED-04C7-8332-7F30993BCEC3}"/>
              </a:ext>
            </a:extLst>
          </p:cNvPr>
          <p:cNvSpPr txBox="1"/>
          <p:nvPr/>
        </p:nvSpPr>
        <p:spPr>
          <a:xfrm>
            <a:off x="1128073" y="1505124"/>
            <a:ext cx="4266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Objectives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429A9-B522-746F-9998-7BEA028196DC}"/>
              </a:ext>
            </a:extLst>
          </p:cNvPr>
          <p:cNvSpPr txBox="1"/>
          <p:nvPr/>
        </p:nvSpPr>
        <p:spPr>
          <a:xfrm>
            <a:off x="1128072" y="1994679"/>
            <a:ext cx="10525663" cy="35394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/>
              <a:t>: explain components of the system architecture with class diagram and sequence diagram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ECD610-DA16-999A-9FE4-707A9117991E}"/>
              </a:ext>
            </a:extLst>
          </p:cNvPr>
          <p:cNvSpPr/>
          <p:nvPr/>
        </p:nvSpPr>
        <p:spPr>
          <a:xfrm rot="16200000" flipV="1">
            <a:off x="876177" y="1711014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pic>
        <p:nvPicPr>
          <p:cNvPr id="10" name="Picture 35" descr="Diagram&#10;&#10;Description automatically generated">
            <a:extLst>
              <a:ext uri="{FF2B5EF4-FFF2-40B4-BE49-F238E27FC236}">
                <a16:creationId xmlns:a16="http://schemas.microsoft.com/office/drawing/2014/main" id="{286A9B41-98C5-8325-8F78-749F87E82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22" y="2581263"/>
            <a:ext cx="5274756" cy="36079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BB910E-5D61-5D94-9E24-9A13F9B61B06}"/>
              </a:ext>
            </a:extLst>
          </p:cNvPr>
          <p:cNvSpPr txBox="1"/>
          <p:nvPr/>
        </p:nvSpPr>
        <p:spPr>
          <a:xfrm>
            <a:off x="4652798" y="6189196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/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64296046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Database Design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Realtaional Schema &amp; SQL DDL Example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Picture 15" descr="Diagram&#10;&#10;Description automatically generated">
            <a:extLst>
              <a:ext uri="{FF2B5EF4-FFF2-40B4-BE49-F238E27FC236}">
                <a16:creationId xmlns:a16="http://schemas.microsoft.com/office/drawing/2014/main" id="{374B044D-E719-2098-9AE3-5A130F38E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48" y="1428382"/>
            <a:ext cx="4883752" cy="4752707"/>
          </a:xfrm>
          <a:prstGeom prst="rect">
            <a:avLst/>
          </a:prstGeom>
        </p:spPr>
      </p:pic>
      <p:pic>
        <p:nvPicPr>
          <p:cNvPr id="8" name="Picture 16" descr="Text&#10;&#10;Description automatically generated">
            <a:extLst>
              <a:ext uri="{FF2B5EF4-FFF2-40B4-BE49-F238E27FC236}">
                <a16:creationId xmlns:a16="http://schemas.microsoft.com/office/drawing/2014/main" id="{37FDF2E3-C20B-34F6-1FD9-ED480CDB3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05" y="2426821"/>
            <a:ext cx="3783330" cy="3762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82880C-0691-B663-AAD2-46687F17C7C0}"/>
              </a:ext>
            </a:extLst>
          </p:cNvPr>
          <p:cNvSpPr txBox="1"/>
          <p:nvPr/>
        </p:nvSpPr>
        <p:spPr>
          <a:xfrm>
            <a:off x="2210922" y="6189196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/>
              <a:t>Relational Schema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1F618-9D46-CB9A-925E-C929DF425D48}"/>
              </a:ext>
            </a:extLst>
          </p:cNvPr>
          <p:cNvSpPr txBox="1"/>
          <p:nvPr/>
        </p:nvSpPr>
        <p:spPr>
          <a:xfrm>
            <a:off x="7561368" y="6210272"/>
            <a:ext cx="2886403" cy="48577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600"/>
              <a:t>SQL DDL</a:t>
            </a:r>
          </a:p>
        </p:txBody>
      </p:sp>
      <p:pic>
        <p:nvPicPr>
          <p:cNvPr id="11" name="Picture 12" descr="Text&#10;&#10;Description automatically generated">
            <a:extLst>
              <a:ext uri="{FF2B5EF4-FFF2-40B4-BE49-F238E27FC236}">
                <a16:creationId xmlns:a16="http://schemas.microsoft.com/office/drawing/2014/main" id="{B4FE0C77-E915-5894-A8ED-EAEF7109E2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905" y="1213506"/>
            <a:ext cx="3783330" cy="121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41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nterior Design Room House Home Apartment Condo (199) Wallpapers ...  Desktop Background">
            <a:extLst>
              <a:ext uri="{FF2B5EF4-FFF2-40B4-BE49-F238E27FC236}">
                <a16:creationId xmlns:a16="http://schemas.microsoft.com/office/drawing/2014/main" id="{5F8F95DD-C9D3-1A4B-87AF-37F7683F6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6253" y="-72189"/>
            <a:ext cx="3975235" cy="70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">
            <a:extLst>
              <a:ext uri="{FF2B5EF4-FFF2-40B4-BE49-F238E27FC236}">
                <a16:creationId xmlns:a16="http://schemas.microsoft.com/office/drawing/2014/main" id="{61A33FD1-6503-4044-8F52-701D87341DC7}"/>
              </a:ext>
            </a:extLst>
          </p:cNvPr>
          <p:cNvSpPr/>
          <p:nvPr/>
        </p:nvSpPr>
        <p:spPr>
          <a:xfrm rot="158741">
            <a:off x="-605910" y="-726348"/>
            <a:ext cx="4721523" cy="8310696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78160" y="362277"/>
            <a:ext cx="8640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01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70282" y="3784425"/>
            <a:ext cx="642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4000" spc="-150"/>
              <a:t>Introduction</a:t>
            </a:r>
            <a:endParaRPr lang="en-US" altLang="ko-KR" sz="4000" spc="-1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EF758D9-5350-77D4-2395-8C8A96450560}"/>
              </a:ext>
            </a:extLst>
          </p:cNvPr>
          <p:cNvSpPr/>
          <p:nvPr/>
        </p:nvSpPr>
        <p:spPr>
          <a:xfrm>
            <a:off x="5863767" y="4492311"/>
            <a:ext cx="2793850" cy="6023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49840096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Testing Plan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Objectives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B59FE-B4BE-B810-53CE-54943711DC65}"/>
              </a:ext>
            </a:extLst>
          </p:cNvPr>
          <p:cNvSpPr txBox="1"/>
          <p:nvPr/>
        </p:nvSpPr>
        <p:spPr>
          <a:xfrm>
            <a:off x="1128073" y="1810172"/>
            <a:ext cx="4266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Objectives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8E620-514C-85A4-A6AA-B109B1B2E685}"/>
              </a:ext>
            </a:extLst>
          </p:cNvPr>
          <p:cNvSpPr txBox="1"/>
          <p:nvPr/>
        </p:nvSpPr>
        <p:spPr>
          <a:xfrm>
            <a:off x="1161488" y="3571441"/>
            <a:ext cx="8278574" cy="2339637"/>
          </a:xfrm>
          <a:prstGeom prst="rect">
            <a:avLst/>
          </a:prstGeom>
          <a:noFill/>
        </p:spPr>
        <p:txBody>
          <a:bodyPr wrap="square" numCol="1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01</a:t>
            </a:r>
            <a:r>
              <a:rPr lang="en-US" altLang="ko-KR" sz="2400"/>
              <a:t>  </a:t>
            </a:r>
            <a:r>
              <a:rPr lang="en-US" altLang="ko-KR"/>
              <a:t>Development Test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02</a:t>
            </a:r>
            <a:r>
              <a:rPr lang="en-US" altLang="ko-KR" sz="2400"/>
              <a:t>  </a:t>
            </a:r>
            <a:r>
              <a:rPr lang="en-US" altLang="ko-KR"/>
              <a:t>Release Test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03</a:t>
            </a:r>
            <a:r>
              <a:rPr lang="en-US" altLang="ko-KR" sz="2400"/>
              <a:t>  </a:t>
            </a:r>
            <a:r>
              <a:rPr lang="en-US" altLang="ko-KR"/>
              <a:t>User Test</a:t>
            </a:r>
          </a:p>
          <a:p>
            <a:pPr algn="l">
              <a:lnSpc>
                <a:spcPct val="150000"/>
              </a:lnSpc>
            </a:pPr>
            <a:r>
              <a:rPr lang="en-US" altLang="ko-KR" sz="2400" b="1">
                <a:solidFill>
                  <a:srgbClr val="8A838D"/>
                </a:solidFill>
              </a:rPr>
              <a:t>04</a:t>
            </a:r>
            <a:r>
              <a:rPr lang="en-US" altLang="ko-KR" sz="2400"/>
              <a:t>  </a:t>
            </a:r>
            <a:r>
              <a:rPr lang="en-US" altLang="ko-KR"/>
              <a:t>Test Case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A5570-8D30-0086-E90F-0710CBD5745B}"/>
              </a:ext>
            </a:extLst>
          </p:cNvPr>
          <p:cNvSpPr txBox="1"/>
          <p:nvPr/>
        </p:nvSpPr>
        <p:spPr>
          <a:xfrm>
            <a:off x="1128073" y="2299733"/>
            <a:ext cx="8278574" cy="35394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/>
              <a:t>: explain the plan of implementation, distribution and user test</a:t>
            </a:r>
            <a:endParaRPr lang="ko-KR" alt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F08E95-9C7A-E5D2-738B-C53B74C5B0E8}"/>
              </a:ext>
            </a:extLst>
          </p:cNvPr>
          <p:cNvSpPr txBox="1"/>
          <p:nvPr/>
        </p:nvSpPr>
        <p:spPr>
          <a:xfrm>
            <a:off x="1128073" y="3081880"/>
            <a:ext cx="4266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0B0B80-CA90-A961-E0E3-998746911051}"/>
              </a:ext>
            </a:extLst>
          </p:cNvPr>
          <p:cNvSpPr/>
          <p:nvPr/>
        </p:nvSpPr>
        <p:spPr>
          <a:xfrm rot="16200000" flipV="1">
            <a:off x="876178" y="3307039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47FFC2-87B0-FC5B-AD58-2B75FEAC40C0}"/>
              </a:ext>
            </a:extLst>
          </p:cNvPr>
          <p:cNvSpPr/>
          <p:nvPr/>
        </p:nvSpPr>
        <p:spPr>
          <a:xfrm rot="16200000" flipV="1">
            <a:off x="876177" y="2016062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04632055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/>
              <a:t>03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 Plan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Environments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65D0D4-157F-0D12-7184-953B3E564E38}"/>
              </a:ext>
            </a:extLst>
          </p:cNvPr>
          <p:cNvSpPr txBox="1"/>
          <p:nvPr/>
        </p:nvSpPr>
        <p:spPr>
          <a:xfrm>
            <a:off x="4611282" y="1511382"/>
            <a:ext cx="2969435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240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Front-end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33">
            <a:extLst>
              <a:ext uri="{FF2B5EF4-FFF2-40B4-BE49-F238E27FC236}">
                <a16:creationId xmlns:a16="http://schemas.microsoft.com/office/drawing/2014/main" id="{0368ECB0-AB54-7B61-6D26-18DBB404D5BD}"/>
              </a:ext>
            </a:extLst>
          </p:cNvPr>
          <p:cNvSpPr/>
          <p:nvPr/>
        </p:nvSpPr>
        <p:spPr>
          <a:xfrm>
            <a:off x="1147864" y="4002257"/>
            <a:ext cx="9922213" cy="2310993"/>
          </a:xfrm>
          <a:prstGeom prst="roundRect">
            <a:avLst>
              <a:gd name="adj" fmla="val 14575"/>
            </a:avLst>
          </a:prstGeom>
          <a:noFill/>
          <a:ln w="28575">
            <a:solidFill>
              <a:srgbClr val="8A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solidFill>
                <a:srgbClr val="EAB794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8323C-C047-703B-AC93-1339855C243B}"/>
              </a:ext>
            </a:extLst>
          </p:cNvPr>
          <p:cNvSpPr txBox="1"/>
          <p:nvPr/>
        </p:nvSpPr>
        <p:spPr>
          <a:xfrm>
            <a:off x="5425622" y="3661595"/>
            <a:ext cx="1340753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Back-end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56D939C-7525-F942-3051-ED5179F9008D}"/>
              </a:ext>
            </a:extLst>
          </p:cNvPr>
          <p:cNvGrpSpPr/>
          <p:nvPr/>
        </p:nvGrpSpPr>
        <p:grpSpPr>
          <a:xfrm>
            <a:off x="3464730" y="1862433"/>
            <a:ext cx="5262536" cy="1542368"/>
            <a:chOff x="3452846" y="1833382"/>
            <a:chExt cx="5262536" cy="1542368"/>
          </a:xfrm>
        </p:grpSpPr>
        <p:sp>
          <p:nvSpPr>
            <p:cNvPr id="8" name="모서리가 둥근 직사각형 32">
              <a:extLst>
                <a:ext uri="{FF2B5EF4-FFF2-40B4-BE49-F238E27FC236}">
                  <a16:creationId xmlns:a16="http://schemas.microsoft.com/office/drawing/2014/main" id="{4E95517B-B663-5BCC-6BE3-CC236A38B1D6}"/>
                </a:ext>
              </a:extLst>
            </p:cNvPr>
            <p:cNvSpPr/>
            <p:nvPr/>
          </p:nvSpPr>
          <p:spPr>
            <a:xfrm>
              <a:off x="3452846" y="1833382"/>
              <a:ext cx="5262536" cy="1542368"/>
            </a:xfrm>
            <a:prstGeom prst="roundRect">
              <a:avLst/>
            </a:prstGeom>
            <a:noFill/>
            <a:ln w="28575">
              <a:solidFill>
                <a:srgbClr val="8A83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400"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D658B91-4623-C6C8-20E5-B1629332A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3098" y="2282100"/>
              <a:ext cx="1617416" cy="76764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840CF03-4DB9-F48E-9894-EE592013F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096" y="1914946"/>
              <a:ext cx="1282047" cy="143999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D42CEB7-E5AE-9270-4D52-73A2EEAB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0355" y="2188265"/>
              <a:ext cx="956711" cy="95671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5745186-6597-9DD9-EF1D-0E36B9A630E1}"/>
              </a:ext>
            </a:extLst>
          </p:cNvPr>
          <p:cNvSpPr txBox="1"/>
          <p:nvPr/>
        </p:nvSpPr>
        <p:spPr>
          <a:xfrm>
            <a:off x="7791755" y="4225154"/>
            <a:ext cx="1233818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pc="-15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spc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Database</a:t>
            </a:r>
            <a:endParaRPr lang="ko-KR" altLang="en-US" spc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61">
            <a:extLst>
              <a:ext uri="{FF2B5EF4-FFF2-40B4-BE49-F238E27FC236}">
                <a16:creationId xmlns:a16="http://schemas.microsoft.com/office/drawing/2014/main" id="{9A56C713-A3DA-3D39-C823-C0832CAD722E}"/>
              </a:ext>
            </a:extLst>
          </p:cNvPr>
          <p:cNvSpPr/>
          <p:nvPr/>
        </p:nvSpPr>
        <p:spPr>
          <a:xfrm>
            <a:off x="1433398" y="4555813"/>
            <a:ext cx="4505857" cy="1464991"/>
          </a:xfrm>
          <a:prstGeom prst="roundRect">
            <a:avLst/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F9CE959-D6DE-FB65-7191-A223266E9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423" y="4682262"/>
            <a:ext cx="1117307" cy="119460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E11F15F-DAC9-9BA5-8F5C-408C53CD181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34" y="4841377"/>
            <a:ext cx="902511" cy="902511"/>
          </a:xfrm>
          <a:prstGeom prst="rect">
            <a:avLst/>
          </a:prstGeom>
        </p:spPr>
      </p:pic>
      <p:sp>
        <p:nvSpPr>
          <p:cNvPr id="23" name="모서리가 둥근 직사각형 63">
            <a:extLst>
              <a:ext uri="{FF2B5EF4-FFF2-40B4-BE49-F238E27FC236}">
                <a16:creationId xmlns:a16="http://schemas.microsoft.com/office/drawing/2014/main" id="{5F426F94-37E7-4315-5F04-FAE94E6D9791}"/>
              </a:ext>
            </a:extLst>
          </p:cNvPr>
          <p:cNvSpPr/>
          <p:nvPr/>
        </p:nvSpPr>
        <p:spPr>
          <a:xfrm>
            <a:off x="6220695" y="4555813"/>
            <a:ext cx="4537908" cy="1464991"/>
          </a:xfrm>
          <a:prstGeom prst="roundRect">
            <a:avLst/>
          </a:prstGeom>
          <a:noFill/>
          <a:ln w="28575">
            <a:solidFill>
              <a:srgbClr val="3038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40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11A6D98-80B8-85A4-B689-8BC3ABBAC6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44" y="4773509"/>
            <a:ext cx="1077189" cy="9841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FC32278-C04C-281F-4683-D9671D00F3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664" y="4819556"/>
            <a:ext cx="1847253" cy="8743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7608B0F-AD22-538A-52BB-A2BDA5BDE429}"/>
              </a:ext>
            </a:extLst>
          </p:cNvPr>
          <p:cNvSpPr txBox="1"/>
          <p:nvPr/>
        </p:nvSpPr>
        <p:spPr>
          <a:xfrm>
            <a:off x="3334041" y="4220680"/>
            <a:ext cx="841882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pc="-150">
                <a:latin typeface="NanumBarunGothic Light" panose="020B0603020101020101" pitchFamily="34" charset="-127"/>
                <a:ea typeface="NanumBarunGothic Light" panose="020B0603020101020101" pitchFamily="34" charset="-127"/>
              </a:defRPr>
            </a:lvl1pPr>
          </a:lstStyle>
          <a:p>
            <a:r>
              <a:rPr lang="en-US" altLang="ko-KR" spc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endParaRPr lang="ko-KR" altLang="en-US" spc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237493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nterior Design Room House Home Apartment Condo (199) Wallpapers ...  Desktop Background">
            <a:extLst>
              <a:ext uri="{FF2B5EF4-FFF2-40B4-BE49-F238E27FC236}">
                <a16:creationId xmlns:a16="http://schemas.microsoft.com/office/drawing/2014/main" id="{5F8F95DD-C9D3-1A4B-87AF-37F7683F6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6253" y="-72189"/>
            <a:ext cx="3975235" cy="70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">
            <a:extLst>
              <a:ext uri="{FF2B5EF4-FFF2-40B4-BE49-F238E27FC236}">
                <a16:creationId xmlns:a16="http://schemas.microsoft.com/office/drawing/2014/main" id="{61A33FD1-6503-4044-8F52-701D87341DC7}"/>
              </a:ext>
            </a:extLst>
          </p:cNvPr>
          <p:cNvSpPr/>
          <p:nvPr/>
        </p:nvSpPr>
        <p:spPr>
          <a:xfrm rot="158741">
            <a:off x="-605910" y="-726348"/>
            <a:ext cx="4721523" cy="8310696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78160" y="362277"/>
            <a:ext cx="8640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pPr algn="ctr"/>
            <a:r>
              <a:rPr lang="en-US" altLang="ko-KR" sz="2100" b="1">
                <a:solidFill>
                  <a:schemeClr val="bg1"/>
                </a:solidFill>
              </a:rPr>
              <a:t>04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70282" y="3784425"/>
            <a:ext cx="64217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4000" spc="-150" dirty="0"/>
              <a:t>EFFECTS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D3DDA2-E7D8-F718-09F3-35E9E20EDB09}"/>
              </a:ext>
            </a:extLst>
          </p:cNvPr>
          <p:cNvSpPr/>
          <p:nvPr/>
        </p:nvSpPr>
        <p:spPr>
          <a:xfrm flipV="1">
            <a:off x="5883222" y="4446593"/>
            <a:ext cx="1830812" cy="45719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19031036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A24B42-A9F3-4710-96A1-C5DD59FFB5E9}"/>
              </a:ext>
            </a:extLst>
          </p:cNvPr>
          <p:cNvSpPr txBox="1"/>
          <p:nvPr/>
        </p:nvSpPr>
        <p:spPr>
          <a:xfrm>
            <a:off x="5142569" y="1284365"/>
            <a:ext cx="2173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EA084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Mode</a:t>
            </a:r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 </a:t>
            </a:r>
            <a:r>
              <a:rPr lang="en-US" altLang="ko-KR" sz="2400" dirty="0">
                <a:solidFill>
                  <a:srgbClr val="165675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Change</a:t>
            </a:r>
            <a:endParaRPr lang="ko-KR" altLang="en-US" sz="2400" dirty="0">
              <a:solidFill>
                <a:srgbClr val="165675"/>
              </a:solidFill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grpSp>
        <p:nvGrpSpPr>
          <p:cNvPr id="17" name="Group 45">
            <a:extLst>
              <a:ext uri="{FF2B5EF4-FFF2-40B4-BE49-F238E27FC236}">
                <a16:creationId xmlns:a16="http://schemas.microsoft.com/office/drawing/2014/main" id="{3DB93AE1-6950-41C3-AAE7-A180056C25CC}"/>
              </a:ext>
            </a:extLst>
          </p:cNvPr>
          <p:cNvGrpSpPr/>
          <p:nvPr/>
        </p:nvGrpSpPr>
        <p:grpSpPr>
          <a:xfrm>
            <a:off x="1844042" y="1829584"/>
            <a:ext cx="8503917" cy="4602499"/>
            <a:chOff x="2515644" y="783255"/>
            <a:chExt cx="4018929" cy="2175129"/>
          </a:xfrm>
        </p:grpSpPr>
        <p:sp>
          <p:nvSpPr>
            <p:cNvPr id="18" name="Oval 44">
              <a:extLst>
                <a:ext uri="{FF2B5EF4-FFF2-40B4-BE49-F238E27FC236}">
                  <a16:creationId xmlns:a16="http://schemas.microsoft.com/office/drawing/2014/main" id="{DD80124B-21DD-4AE7-8892-1962EA0363A7}"/>
                </a:ext>
              </a:extLst>
            </p:cNvPr>
            <p:cNvSpPr/>
            <p:nvPr/>
          </p:nvSpPr>
          <p:spPr>
            <a:xfrm>
              <a:off x="2515644" y="783256"/>
              <a:ext cx="2175128" cy="2175128"/>
            </a:xfrm>
            <a:prstGeom prst="ellipse">
              <a:avLst/>
            </a:prstGeom>
            <a:solidFill>
              <a:srgbClr val="CEA08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buClr>
                  <a:srgbClr val="CEA084"/>
                </a:buClr>
              </a:pPr>
              <a:r>
                <a:rPr lang="en-US" altLang="ko-KR" sz="2400" dirty="0">
                  <a:solidFill>
                    <a:schemeClr val="tx1"/>
                  </a:solidFill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Separate your</a:t>
              </a:r>
            </a:p>
            <a:p>
              <a:pPr algn="ctr">
                <a:lnSpc>
                  <a:spcPct val="150000"/>
                </a:lnSpc>
                <a:buClr>
                  <a:srgbClr val="CEA084"/>
                </a:buClr>
              </a:pPr>
              <a:r>
                <a:rPr lang="en-US" altLang="ko-KR" sz="2400" dirty="0">
                  <a:solidFill>
                    <a:schemeClr val="tx1"/>
                  </a:solidFill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home and workplace perfectly</a:t>
              </a:r>
            </a:p>
            <a:p>
              <a:pPr algn="ctr">
                <a:lnSpc>
                  <a:spcPct val="150000"/>
                </a:lnSpc>
                <a:buClr>
                  <a:srgbClr val="CEA084"/>
                </a:buClr>
              </a:pPr>
              <a:endParaRPr lang="en-US" altLang="ko-KR" sz="2400" dirty="0">
                <a:solidFill>
                  <a:schemeClr val="tx1"/>
                </a:solidFill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  <a:p>
              <a:pPr algn="ctr">
                <a:lnSpc>
                  <a:spcPct val="150000"/>
                </a:lnSpc>
                <a:buClr>
                  <a:srgbClr val="CEA084"/>
                </a:buClr>
              </a:pPr>
              <a:r>
                <a:rPr lang="en-US" altLang="ko-KR" sz="2400" dirty="0">
                  <a:solidFill>
                    <a:schemeClr val="tx1"/>
                  </a:solidFill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Customize your</a:t>
              </a:r>
            </a:p>
            <a:p>
              <a:pPr algn="ctr">
                <a:lnSpc>
                  <a:spcPct val="150000"/>
                </a:lnSpc>
                <a:buClr>
                  <a:srgbClr val="CEA084"/>
                </a:buClr>
              </a:pPr>
              <a:r>
                <a:rPr lang="en-US" altLang="ko-KR" sz="2400" dirty="0">
                  <a:solidFill>
                    <a:schemeClr val="tx1"/>
                  </a:solidFill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own mode</a:t>
              </a:r>
            </a:p>
          </p:txBody>
        </p:sp>
        <p:sp>
          <p:nvSpPr>
            <p:cNvPr id="19" name="Oval 50">
              <a:extLst>
                <a:ext uri="{FF2B5EF4-FFF2-40B4-BE49-F238E27FC236}">
                  <a16:creationId xmlns:a16="http://schemas.microsoft.com/office/drawing/2014/main" id="{668E05CB-D2B0-45A1-A058-3E38C9B5DD43}"/>
                </a:ext>
              </a:extLst>
            </p:cNvPr>
            <p:cNvSpPr/>
            <p:nvPr/>
          </p:nvSpPr>
          <p:spPr>
            <a:xfrm>
              <a:off x="4359445" y="783255"/>
              <a:ext cx="2175128" cy="2175128"/>
            </a:xfrm>
            <a:prstGeom prst="ellipse">
              <a:avLst/>
            </a:prstGeom>
            <a:solidFill>
              <a:srgbClr val="165675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buClr>
                  <a:srgbClr val="165675"/>
                </a:buClr>
              </a:pPr>
              <a:r>
                <a:rPr lang="en-US" altLang="ko-KR" sz="2400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Automatic</a:t>
              </a:r>
            </a:p>
            <a:p>
              <a:pPr algn="ctr">
                <a:lnSpc>
                  <a:spcPct val="150000"/>
                </a:lnSpc>
                <a:buClr>
                  <a:srgbClr val="165675"/>
                </a:buClr>
              </a:pPr>
              <a:r>
                <a:rPr lang="en-US" altLang="ko-KR" sz="2400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execution</a:t>
              </a:r>
            </a:p>
            <a:p>
              <a:pPr algn="ctr">
                <a:lnSpc>
                  <a:spcPct val="150000"/>
                </a:lnSpc>
                <a:buClr>
                  <a:srgbClr val="165675"/>
                </a:buClr>
              </a:pPr>
              <a:endPara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endParaRPr>
            </a:p>
            <a:p>
              <a:pPr algn="ctr">
                <a:lnSpc>
                  <a:spcPct val="150000"/>
                </a:lnSpc>
                <a:buClr>
                  <a:srgbClr val="165675"/>
                </a:buClr>
              </a:pPr>
              <a:r>
                <a:rPr lang="en-US" altLang="ko-KR" sz="2400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High </a:t>
              </a:r>
            </a:p>
            <a:p>
              <a:pPr algn="ctr">
                <a:lnSpc>
                  <a:spcPct val="150000"/>
                </a:lnSpc>
                <a:buClr>
                  <a:srgbClr val="165675"/>
                </a:buClr>
              </a:pPr>
              <a:r>
                <a:rPr lang="en-US" altLang="ko-KR" sz="2400" dirty="0">
                  <a:latin typeface="NanumBarunGothic Light" panose="020B0603020101020101" pitchFamily="34" charset="-127"/>
                  <a:ea typeface="NanumBarunGothic Light" panose="020B0603020101020101" pitchFamily="34" charset="-127"/>
                </a:rPr>
                <a:t>usability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B55A425-8664-2C41-93FC-EEE22F1838AB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FD4F3B-5E89-A849-90D6-2BB58BFAFE08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Effects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676520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14" name="Picture 2" descr="확대이미지">
            <a:extLst>
              <a:ext uri="{FF2B5EF4-FFF2-40B4-BE49-F238E27FC236}">
                <a16:creationId xmlns:a16="http://schemas.microsoft.com/office/drawing/2014/main" id="{FDE66256-B443-472B-AFFA-D5348B897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798" y="572559"/>
            <a:ext cx="5600404" cy="343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5C07446-D272-4336-B0C3-C7488B15A5AB}"/>
              </a:ext>
            </a:extLst>
          </p:cNvPr>
          <p:cNvSpPr/>
          <p:nvPr/>
        </p:nvSpPr>
        <p:spPr>
          <a:xfrm>
            <a:off x="1838325" y="3988537"/>
            <a:ext cx="8515350" cy="715063"/>
          </a:xfrm>
          <a:prstGeom prst="round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Relieving compulsion to stay on-line all the time</a:t>
            </a:r>
            <a:endParaRPr lang="ko-KR" altLang="en-US" sz="24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B5B9012-0531-479D-B64A-674135787235}"/>
              </a:ext>
            </a:extLst>
          </p:cNvPr>
          <p:cNvSpPr/>
          <p:nvPr/>
        </p:nvSpPr>
        <p:spPr>
          <a:xfrm>
            <a:off x="1838325" y="4948882"/>
            <a:ext cx="8515350" cy="715063"/>
          </a:xfrm>
          <a:prstGeom prst="round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Increasing work efficiency and concentration </a:t>
            </a:r>
            <a:endParaRPr lang="ko-KR" altLang="en-US" sz="24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F75C484-DCFA-4DB7-9386-6FA8211FE346}"/>
              </a:ext>
            </a:extLst>
          </p:cNvPr>
          <p:cNvSpPr/>
          <p:nvPr/>
        </p:nvSpPr>
        <p:spPr>
          <a:xfrm>
            <a:off x="1838325" y="5856172"/>
            <a:ext cx="8515350" cy="715063"/>
          </a:xfrm>
          <a:prstGeom prst="round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NanumBarunGothic Light" panose="020B0603020101020101" pitchFamily="34" charset="-127"/>
                <a:ea typeface="NanumBarunGothic Light" panose="020B0603020101020101" pitchFamily="34" charset="-127"/>
              </a:rPr>
              <a:t>Improving quality of life</a:t>
            </a:r>
            <a:endParaRPr lang="ko-KR" altLang="en-US" sz="2400" dirty="0">
              <a:latin typeface="NanumBarunGothic Light" panose="020B0603020101020101" pitchFamily="34" charset="-127"/>
              <a:ea typeface="NanumBarunGothic Light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97B20-6979-A043-A2F6-42DB03489AB1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CC1E6C-7FF6-6F4E-B83E-035A6AA70822}"/>
              </a:ext>
            </a:extLst>
          </p:cNvPr>
          <p:cNvSpPr txBox="1"/>
          <p:nvPr/>
        </p:nvSpPr>
        <p:spPr>
          <a:xfrm>
            <a:off x="894160" y="425917"/>
            <a:ext cx="4719957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Effects</a:t>
            </a:r>
            <a:endParaRPr lang="ko-KR" altLang="en-US" sz="25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05591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4A588-70AB-7E4E-80DE-3C5CD2695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416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8A838D"/>
                </a:solidFill>
              </a:rPr>
              <a:t>THANK YOU</a:t>
            </a:r>
            <a:endParaRPr lang="en-KR" dirty="0">
              <a:solidFill>
                <a:srgbClr val="8A838D"/>
              </a:solidFill>
            </a:endParaRPr>
          </a:p>
        </p:txBody>
      </p:sp>
      <p:sp>
        <p:nvSpPr>
          <p:cNvPr id="4" name="직사각형 9">
            <a:extLst>
              <a:ext uri="{FF2B5EF4-FFF2-40B4-BE49-F238E27FC236}">
                <a16:creationId xmlns:a16="http://schemas.microsoft.com/office/drawing/2014/main" id="{C8CFCAEC-86B6-C54D-A05F-66CDE91E571A}"/>
              </a:ext>
            </a:extLst>
          </p:cNvPr>
          <p:cNvSpPr/>
          <p:nvPr/>
        </p:nvSpPr>
        <p:spPr>
          <a:xfrm>
            <a:off x="5316920" y="2976245"/>
            <a:ext cx="1558160" cy="7175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425501216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608" y="0"/>
            <a:ext cx="4558773" cy="6858000"/>
          </a:xfrm>
          <a:prstGeom prst="rect">
            <a:avLst/>
          </a:prstGeom>
          <a:blipFill dpi="0" rotWithShape="1">
            <a:blip r:embed="rId3">
              <a:alphaModFix amt="43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3866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3504193" y="0"/>
            <a:ext cx="1055185" cy="68580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 rot="16200000">
            <a:off x="7217087" y="1091426"/>
            <a:ext cx="525483" cy="67813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9" name="직사각형 18"/>
          <p:cNvSpPr/>
          <p:nvPr/>
        </p:nvSpPr>
        <p:spPr>
          <a:xfrm>
            <a:off x="7824192" y="4869320"/>
            <a:ext cx="1440000" cy="1440000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1" name="직사각형 20"/>
          <p:cNvSpPr/>
          <p:nvPr/>
        </p:nvSpPr>
        <p:spPr>
          <a:xfrm>
            <a:off x="7824192" y="2865955"/>
            <a:ext cx="1440000" cy="144000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직사각형 21"/>
          <p:cNvSpPr/>
          <p:nvPr/>
        </p:nvSpPr>
        <p:spPr>
          <a:xfrm>
            <a:off x="7824192" y="862591"/>
            <a:ext cx="1440000" cy="1440000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TextBox 2"/>
          <p:cNvSpPr txBox="1"/>
          <p:nvPr/>
        </p:nvSpPr>
        <p:spPr>
          <a:xfrm>
            <a:off x="4956497" y="889196"/>
            <a:ext cx="24875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Telecommuters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rot="16200000">
            <a:off x="7217087" y="3094790"/>
            <a:ext cx="525483" cy="67813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8" name="TextBox 27"/>
          <p:cNvSpPr txBox="1"/>
          <p:nvPr/>
        </p:nvSpPr>
        <p:spPr>
          <a:xfrm>
            <a:off x="4722303" y="2897863"/>
            <a:ext cx="2721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Creators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 rot="16200000">
            <a:off x="7217087" y="5098155"/>
            <a:ext cx="525483" cy="67813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0" name="TextBox 29"/>
          <p:cNvSpPr txBox="1"/>
          <p:nvPr/>
        </p:nvSpPr>
        <p:spPr>
          <a:xfrm>
            <a:off x="5533333" y="4901227"/>
            <a:ext cx="1910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Freelancers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823FA8-2710-85C6-F99F-B012B77983E4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Background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6057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4293896" y="4418525"/>
            <a:ext cx="3412145" cy="1296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8A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263144" y="2139408"/>
            <a:ext cx="2880000" cy="28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8A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943243" y="2139408"/>
            <a:ext cx="2880000" cy="28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8A83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6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8647025" y="3117742"/>
            <a:ext cx="2112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Problem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7099" y="2883386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Increasing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Home Workers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4293896" y="3196619"/>
            <a:ext cx="3412146" cy="769915"/>
          </a:xfrm>
          <a:prstGeom prst="rightArrow">
            <a:avLst>
              <a:gd name="adj1" fmla="val 30740"/>
              <a:gd name="adj2" fmla="val 57874"/>
            </a:avLst>
          </a:prstGeom>
          <a:noFill/>
          <a:ln>
            <a:solidFill>
              <a:srgbClr val="8A838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08199" y="4651318"/>
            <a:ext cx="3401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 Smart Home</a:t>
            </a:r>
          </a:p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 System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A0A7B8-9A48-984C-BFBE-6DC2D33B7C6A}"/>
              </a:ext>
            </a:extLst>
          </p:cNvPr>
          <p:cNvSpPr txBox="1"/>
          <p:nvPr/>
        </p:nvSpPr>
        <p:spPr>
          <a:xfrm>
            <a:off x="8176695" y="3579407"/>
            <a:ext cx="305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Inefficient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 &amp;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Uncomfortable Rest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A0A7B8-9A48-984C-BFBE-6DC2D33B7C6A}"/>
              </a:ext>
            </a:extLst>
          </p:cNvPr>
          <p:cNvSpPr txBox="1"/>
          <p:nvPr/>
        </p:nvSpPr>
        <p:spPr>
          <a:xfrm>
            <a:off x="856796" y="3714384"/>
            <a:ext cx="3052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Personal &amp;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Flexible Workstyle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E2FC8B-7CD8-E946-82ED-0A6ACB31C94D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06C55-768B-D5F2-3B23-FACF9FF7640E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Motivation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535256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nterior Design Room House Home Apartment Condo (199) Wallpapers ...  Desktop Background">
            <a:extLst>
              <a:ext uri="{FF2B5EF4-FFF2-40B4-BE49-F238E27FC236}">
                <a16:creationId xmlns:a16="http://schemas.microsoft.com/office/drawing/2014/main" id="{5F8F95DD-C9D3-1A4B-87AF-37F7683F6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96253" y="-72189"/>
            <a:ext cx="3975235" cy="70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 rot="158741">
            <a:off x="-605910" y="-726348"/>
            <a:ext cx="4721523" cy="8310696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6" name="직사각형 5"/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0" name="직사각형 19"/>
          <p:cNvSpPr/>
          <p:nvPr/>
        </p:nvSpPr>
        <p:spPr>
          <a:xfrm>
            <a:off x="5883222" y="4492312"/>
            <a:ext cx="5100108" cy="6023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D1B40-1703-514D-A4E7-51FC63C284EE}"/>
              </a:ext>
            </a:extLst>
          </p:cNvPr>
          <p:cNvSpPr txBox="1"/>
          <p:nvPr/>
        </p:nvSpPr>
        <p:spPr>
          <a:xfrm>
            <a:off x="178160" y="362277"/>
            <a:ext cx="8640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733" spc="-200">
                <a:solidFill>
                  <a:schemeClr val="tx1">
                    <a:lumMod val="65000"/>
                    <a:lumOff val="35000"/>
                  </a:schemeClr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pPr algn="ctr"/>
            <a:r>
              <a:rPr lang="en-US" altLang="ko-KR" sz="2100" b="1" dirty="0">
                <a:solidFill>
                  <a:schemeClr val="bg1"/>
                </a:solidFill>
              </a:rPr>
              <a:t>02</a:t>
            </a:r>
            <a:endParaRPr lang="ko-KR" altLang="en-US" sz="21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28620-8F75-3840-981C-9A555DDE62F0}"/>
              </a:ext>
            </a:extLst>
          </p:cNvPr>
          <p:cNvSpPr txBox="1"/>
          <p:nvPr/>
        </p:nvSpPr>
        <p:spPr>
          <a:xfrm>
            <a:off x="5770282" y="3036210"/>
            <a:ext cx="64217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 spc="-20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4000" spc="-150"/>
              <a:t>Software Requirement Specification</a:t>
            </a:r>
            <a:endParaRPr lang="en-US" altLang="ko-KR" sz="4000" spc="-150" dirty="0"/>
          </a:p>
        </p:txBody>
      </p:sp>
    </p:spTree>
    <p:extLst>
      <p:ext uri="{BB962C8B-B14F-4D97-AF65-F5344CB8AC3E}">
        <p14:creationId xmlns:p14="http://schemas.microsoft.com/office/powerpoint/2010/main" val="4702493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Software Requirements Specification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Purpose &amp; Contents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EE534-CA92-D42D-1865-A2EFA6AC7DF2}"/>
              </a:ext>
            </a:extLst>
          </p:cNvPr>
          <p:cNvSpPr txBox="1"/>
          <p:nvPr/>
        </p:nvSpPr>
        <p:spPr>
          <a:xfrm>
            <a:off x="1128073" y="1673985"/>
            <a:ext cx="4266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Purpose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C32C7B-D34C-C54C-4C4E-E4794F8237B6}"/>
              </a:ext>
            </a:extLst>
          </p:cNvPr>
          <p:cNvSpPr txBox="1"/>
          <p:nvPr/>
        </p:nvSpPr>
        <p:spPr>
          <a:xfrm>
            <a:off x="1128072" y="3426281"/>
            <a:ext cx="8272331" cy="264317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800" b="1">
                <a:solidFill>
                  <a:srgbClr val="8A838D"/>
                </a:solidFill>
              </a:rPr>
              <a:t>1</a:t>
            </a:r>
            <a:r>
              <a:rPr lang="en-US" altLang="ko-KR" sz="2800"/>
              <a:t>  </a:t>
            </a:r>
            <a:r>
              <a:rPr lang="en-US" altLang="ko-KR" sz="2200"/>
              <a:t>Introduction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>
                <a:solidFill>
                  <a:srgbClr val="8A838D"/>
                </a:solidFill>
              </a:rPr>
              <a:t>2</a:t>
            </a:r>
            <a:r>
              <a:rPr lang="en-US" altLang="ko-KR" sz="2800"/>
              <a:t>  </a:t>
            </a:r>
            <a:r>
              <a:rPr lang="en-US" altLang="ko-KR" sz="2200"/>
              <a:t>Overall Description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>
                <a:solidFill>
                  <a:srgbClr val="8A838D"/>
                </a:solidFill>
              </a:rPr>
              <a:t>3</a:t>
            </a:r>
            <a:r>
              <a:rPr lang="en-US" altLang="ko-KR" sz="2800"/>
              <a:t>  </a:t>
            </a:r>
            <a:r>
              <a:rPr lang="en-US" altLang="ko-KR" sz="2200"/>
              <a:t>Specific Requirements</a:t>
            </a:r>
          </a:p>
          <a:p>
            <a:pPr algn="l">
              <a:lnSpc>
                <a:spcPct val="150000"/>
              </a:lnSpc>
            </a:pPr>
            <a:r>
              <a:rPr lang="en-US" altLang="ko-KR" sz="2800" b="1">
                <a:solidFill>
                  <a:srgbClr val="8A838D"/>
                </a:solidFill>
              </a:rPr>
              <a:t>4</a:t>
            </a:r>
            <a:r>
              <a:rPr lang="en-US" altLang="ko-KR" sz="2800"/>
              <a:t>  </a:t>
            </a:r>
            <a:r>
              <a:rPr lang="en-US" altLang="ko-KR" sz="2200"/>
              <a:t>Supporting Information</a:t>
            </a:r>
            <a:endParaRPr lang="ko-KR" altLang="en-US" sz="2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AAABA-3A2B-21D9-B217-D7F458F23999}"/>
              </a:ext>
            </a:extLst>
          </p:cNvPr>
          <p:cNvSpPr txBox="1"/>
          <p:nvPr/>
        </p:nvSpPr>
        <p:spPr>
          <a:xfrm>
            <a:off x="1128073" y="2157358"/>
            <a:ext cx="8272331" cy="353943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000"/>
              <a:t>: Find out and document user requirements system requirements</a:t>
            </a:r>
            <a:endParaRPr lang="ko-KR" altLang="en-US" sz="2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92576-F914-2827-078F-A676274F297A}"/>
              </a:ext>
            </a:extLst>
          </p:cNvPr>
          <p:cNvSpPr txBox="1"/>
          <p:nvPr/>
        </p:nvSpPr>
        <p:spPr>
          <a:xfrm>
            <a:off x="1128073" y="2949228"/>
            <a:ext cx="426627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CBE1C-312C-04D0-0E22-AE2D633FBB0C}"/>
              </a:ext>
            </a:extLst>
          </p:cNvPr>
          <p:cNvSpPr/>
          <p:nvPr/>
        </p:nvSpPr>
        <p:spPr>
          <a:xfrm rot="16200000" flipV="1">
            <a:off x="876178" y="3174387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18429D-FDAA-1593-6CA8-C6EE5C8F1EDD}"/>
              </a:ext>
            </a:extLst>
          </p:cNvPr>
          <p:cNvSpPr/>
          <p:nvPr/>
        </p:nvSpPr>
        <p:spPr>
          <a:xfrm rot="16200000" flipV="1">
            <a:off x="876177" y="1879875"/>
            <a:ext cx="438514" cy="65274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8743579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Overall Description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7E71CF-33C6-1674-939B-B33728C5E2ED}"/>
              </a:ext>
            </a:extLst>
          </p:cNvPr>
          <p:cNvSpPr txBox="1"/>
          <p:nvPr/>
        </p:nvSpPr>
        <p:spPr>
          <a:xfrm>
            <a:off x="1128072" y="1451439"/>
            <a:ext cx="8272331" cy="498064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1</a:t>
            </a:r>
            <a:r>
              <a:rPr lang="en-US" altLang="ko-KR" sz="2800"/>
              <a:t>  </a:t>
            </a:r>
            <a:r>
              <a:rPr lang="en-US" altLang="ko-KR" sz="2200"/>
              <a:t>Product Perspective</a:t>
            </a:r>
          </a:p>
          <a:p>
            <a:pPr algn="l"/>
            <a:endParaRPr lang="en-US" altLang="ko-KR" sz="2200"/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2</a:t>
            </a:r>
            <a:r>
              <a:rPr lang="en-US" altLang="ko-KR" sz="2800"/>
              <a:t>  </a:t>
            </a:r>
            <a:r>
              <a:rPr lang="en-US" altLang="ko-KR" sz="2200"/>
              <a:t>Product Functions</a:t>
            </a:r>
          </a:p>
          <a:p>
            <a:pPr algn="l"/>
            <a:endParaRPr lang="en-US" altLang="ko-KR" sz="2200"/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3</a:t>
            </a:r>
            <a:r>
              <a:rPr lang="en-US" altLang="ko-KR" sz="2800"/>
              <a:t>  </a:t>
            </a:r>
            <a:r>
              <a:rPr lang="en-US" altLang="ko-KR" sz="2200"/>
              <a:t>User Classes and Characteristics</a:t>
            </a:r>
          </a:p>
          <a:p>
            <a:pPr algn="l"/>
            <a:endParaRPr lang="en-US" altLang="ko-KR" sz="2200"/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4</a:t>
            </a:r>
            <a:r>
              <a:rPr lang="en-US" altLang="ko-KR" sz="2800"/>
              <a:t>  </a:t>
            </a:r>
            <a:r>
              <a:rPr lang="en-US" altLang="ko-KR" sz="2200"/>
              <a:t>Operating Environment</a:t>
            </a:r>
          </a:p>
          <a:p>
            <a:pPr algn="l"/>
            <a:endParaRPr lang="en-US" altLang="ko-KR" sz="2200"/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5</a:t>
            </a:r>
            <a:r>
              <a:rPr lang="en-US" altLang="ko-KR" sz="2800"/>
              <a:t>  </a:t>
            </a:r>
            <a:r>
              <a:rPr lang="en-US" altLang="ko-KR" sz="2200"/>
              <a:t>Design and Implementation Constraints</a:t>
            </a:r>
          </a:p>
          <a:p>
            <a:pPr algn="l"/>
            <a:endParaRPr lang="en-US" altLang="ko-KR" sz="2200"/>
          </a:p>
          <a:p>
            <a:pPr algn="l"/>
            <a:r>
              <a:rPr lang="en-US" altLang="ko-KR" sz="2800" b="1">
                <a:solidFill>
                  <a:srgbClr val="8A838D"/>
                </a:solidFill>
              </a:rPr>
              <a:t>6</a:t>
            </a:r>
            <a:r>
              <a:rPr lang="en-US" altLang="ko-KR" sz="2800"/>
              <a:t>  </a:t>
            </a:r>
            <a:r>
              <a:rPr lang="en-US" altLang="ko-KR" sz="2200"/>
              <a:t>Assumption and Dependencies</a:t>
            </a:r>
          </a:p>
        </p:txBody>
      </p:sp>
    </p:spTree>
    <p:extLst>
      <p:ext uri="{BB962C8B-B14F-4D97-AF65-F5344CB8AC3E}">
        <p14:creationId xmlns:p14="http://schemas.microsoft.com/office/powerpoint/2010/main" val="31396385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8BC7B2B-7BE9-C20D-F31C-424A13A97669}"/>
              </a:ext>
            </a:extLst>
          </p:cNvPr>
          <p:cNvSpPr/>
          <p:nvPr/>
        </p:nvSpPr>
        <p:spPr>
          <a:xfrm>
            <a:off x="308992" y="286764"/>
            <a:ext cx="602432" cy="602432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667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1AACFDF-7538-63A4-2191-6F98FE9FF6E2}"/>
              </a:ext>
            </a:extLst>
          </p:cNvPr>
          <p:cNvSpPr/>
          <p:nvPr/>
        </p:nvSpPr>
        <p:spPr>
          <a:xfrm>
            <a:off x="992000" y="286765"/>
            <a:ext cx="10864640" cy="69895"/>
          </a:xfrm>
          <a:prstGeom prst="rect">
            <a:avLst/>
          </a:prstGeom>
          <a:solidFill>
            <a:srgbClr val="8A83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660F16-CA2B-4B3D-0FCD-F664980474F0}"/>
              </a:ext>
            </a:extLst>
          </p:cNvPr>
          <p:cNvSpPr txBox="1"/>
          <p:nvPr/>
        </p:nvSpPr>
        <p:spPr>
          <a:xfrm>
            <a:off x="178160" y="362277"/>
            <a:ext cx="8640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100" b="1" spc="-200">
                <a:solidFill>
                  <a:schemeClr val="bg1"/>
                </a:solidFill>
                <a:latin typeface="HY태백B" pitchFamily="18" charset="-127"/>
                <a:ea typeface="HY태백B" pitchFamily="18" charset="-127"/>
              </a:defRPr>
            </a:lvl1pPr>
          </a:lstStyle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9CF8190-D36A-98C9-007C-76718A571485}"/>
              </a:ext>
            </a:extLst>
          </p:cNvPr>
          <p:cNvSpPr txBox="1"/>
          <p:nvPr/>
        </p:nvSpPr>
        <p:spPr>
          <a:xfrm>
            <a:off x="992000" y="425917"/>
            <a:ext cx="10864640" cy="47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>
                <a:latin typeface="나눔바른고딕 Light" panose="020B0603020101020101" pitchFamily="50" charset="-127"/>
                <a:ea typeface="나눔바른고딕 Light" panose="020B0603020101020101" pitchFamily="50" charset="-127"/>
              </a:defRPr>
            </a:lvl1pPr>
          </a:lstStyle>
          <a:p>
            <a:r>
              <a:rPr lang="en-US" altLang="ko-KR" sz="2500" b="1">
                <a:latin typeface="맑은 고딕" panose="020B0503020000020004" pitchFamily="50" charset="-127"/>
                <a:ea typeface="맑은 고딕" panose="020B0503020000020004" pitchFamily="50" charset="-127"/>
              </a:rPr>
              <a:t>Overall Description</a:t>
            </a:r>
            <a:endParaRPr lang="ko-KR" altLang="en-US" sz="25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31B0A37-7416-654B-0D98-461A3FC30B9E}"/>
              </a:ext>
            </a:extLst>
          </p:cNvPr>
          <p:cNvSpPr txBox="1"/>
          <p:nvPr/>
        </p:nvSpPr>
        <p:spPr>
          <a:xfrm>
            <a:off x="1042256" y="788549"/>
            <a:ext cx="108143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500" b="1">
                <a:latin typeface="Malgun Gothic" panose="020B0503020000020004" pitchFamily="34" charset="-127"/>
                <a:ea typeface="Malgun Gothic" panose="020B0503020000020004" pitchFamily="34" charset="-127"/>
              </a:defRPr>
            </a:lvl1pPr>
          </a:lstStyle>
          <a:p>
            <a:r>
              <a:rPr lang="en-US" altLang="ko-KR" sz="1700" b="0">
                <a:latin typeface="맑은 고딕" panose="020B0503020000020004" pitchFamily="50" charset="-127"/>
                <a:ea typeface="맑은 고딕" panose="020B0503020000020004" pitchFamily="50" charset="-127"/>
              </a:rPr>
              <a:t>Product Functions</a:t>
            </a:r>
            <a:endParaRPr lang="ko-KR" altLang="en-US" sz="17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48478-5606-C86F-632A-E3CAF5B64302}"/>
              </a:ext>
            </a:extLst>
          </p:cNvPr>
          <p:cNvSpPr txBox="1"/>
          <p:nvPr/>
        </p:nvSpPr>
        <p:spPr>
          <a:xfrm>
            <a:off x="1128072" y="5633037"/>
            <a:ext cx="5068447" cy="529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/>
              <a:t>Reserve timelines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B1BC2-5DE1-DCE1-3EF1-371ECDB1DB94}"/>
              </a:ext>
            </a:extLst>
          </p:cNvPr>
          <p:cNvSpPr txBox="1"/>
          <p:nvPr/>
        </p:nvSpPr>
        <p:spPr>
          <a:xfrm>
            <a:off x="6196519" y="5633037"/>
            <a:ext cx="4867409" cy="52958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/>
              <a:t>Customize settings of IoT device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C3CCA-CCC8-38AA-09C7-7C1CBF8DB9BD}"/>
              </a:ext>
            </a:extLst>
          </p:cNvPr>
          <p:cNvSpPr txBox="1"/>
          <p:nvPr/>
        </p:nvSpPr>
        <p:spPr>
          <a:xfrm>
            <a:off x="1178342" y="3148607"/>
            <a:ext cx="5068447" cy="529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/>
              <a:t>Search &amp; connect to IoT device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084A5-FD65-ABF4-597B-7368C7B8135E}"/>
              </a:ext>
            </a:extLst>
          </p:cNvPr>
          <p:cNvSpPr txBox="1"/>
          <p:nvPr/>
        </p:nvSpPr>
        <p:spPr>
          <a:xfrm>
            <a:off x="6146249" y="3148608"/>
            <a:ext cx="4867409" cy="52958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algn="ctr"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z="1800"/>
              <a:t>Add, edit, remove presets</a:t>
            </a:r>
          </a:p>
        </p:txBody>
      </p:sp>
      <p:pic>
        <p:nvPicPr>
          <p:cNvPr id="26" name="Picture 31" descr="Shape&#10;&#10;Description automatically generated with low confidence">
            <a:extLst>
              <a:ext uri="{FF2B5EF4-FFF2-40B4-BE49-F238E27FC236}">
                <a16:creationId xmlns:a16="http://schemas.microsoft.com/office/drawing/2014/main" id="{E5D5C914-820E-217E-4A54-6FCEBA70D3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28" y="4302533"/>
            <a:ext cx="1160321" cy="1160321"/>
          </a:xfrm>
          <a:prstGeom prst="rect">
            <a:avLst/>
          </a:prstGeom>
        </p:spPr>
      </p:pic>
      <p:pic>
        <p:nvPicPr>
          <p:cNvPr id="28" name="Picture 36" descr="Shape&#10;&#10;Description automatically generated with low confidence">
            <a:extLst>
              <a:ext uri="{FF2B5EF4-FFF2-40B4-BE49-F238E27FC236}">
                <a16:creationId xmlns:a16="http://schemas.microsoft.com/office/drawing/2014/main" id="{C63C4FB9-60D3-8346-3FCD-9889951204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23" y="4299950"/>
            <a:ext cx="1160321" cy="1160321"/>
          </a:xfrm>
          <a:prstGeom prst="rect">
            <a:avLst/>
          </a:prstGeom>
        </p:spPr>
      </p:pic>
      <p:pic>
        <p:nvPicPr>
          <p:cNvPr id="40" name="Picture 64" descr="Shape&#10;&#10;Description automatically generated with low confidence">
            <a:extLst>
              <a:ext uri="{FF2B5EF4-FFF2-40B4-BE49-F238E27FC236}">
                <a16:creationId xmlns:a16="http://schemas.microsoft.com/office/drawing/2014/main" id="{F2FAB6EA-1E56-84D8-C669-CDEBC343E4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45" y="4850012"/>
            <a:ext cx="680770" cy="680770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16C93A4-08EE-57CE-0890-BFCD14118E7A}"/>
              </a:ext>
            </a:extLst>
          </p:cNvPr>
          <p:cNvCxnSpPr>
            <a:cxnSpLocks/>
          </p:cNvCxnSpPr>
          <p:nvPr/>
        </p:nvCxnSpPr>
        <p:spPr>
          <a:xfrm>
            <a:off x="3123612" y="3970224"/>
            <a:ext cx="0" cy="177893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44B25A-FC00-43CB-2353-BF02AC2B8839}"/>
              </a:ext>
            </a:extLst>
          </p:cNvPr>
          <p:cNvSpPr/>
          <p:nvPr/>
        </p:nvSpPr>
        <p:spPr>
          <a:xfrm>
            <a:off x="2929060" y="4270129"/>
            <a:ext cx="380865" cy="380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76509E8-95A2-A9A1-6BC5-87E06AF7B9B5}"/>
              </a:ext>
            </a:extLst>
          </p:cNvPr>
          <p:cNvSpPr/>
          <p:nvPr/>
        </p:nvSpPr>
        <p:spPr>
          <a:xfrm>
            <a:off x="2929060" y="5037393"/>
            <a:ext cx="380865" cy="380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0B4E17FB-E12C-8828-70F5-047D9CAEBB63}"/>
              </a:ext>
            </a:extLst>
          </p:cNvPr>
          <p:cNvSpPr/>
          <p:nvPr/>
        </p:nvSpPr>
        <p:spPr>
          <a:xfrm>
            <a:off x="3002760" y="4328549"/>
            <a:ext cx="233463" cy="2334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5A2A005-4AA7-F128-5827-731EAD5A389B}"/>
              </a:ext>
            </a:extLst>
          </p:cNvPr>
          <p:cNvSpPr/>
          <p:nvPr/>
        </p:nvSpPr>
        <p:spPr>
          <a:xfrm>
            <a:off x="3009430" y="5111094"/>
            <a:ext cx="233463" cy="2334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0166252-97DE-FCA7-6A90-CE6E8414EAF8}"/>
              </a:ext>
            </a:extLst>
          </p:cNvPr>
          <p:cNvCxnSpPr>
            <a:cxnSpLocks/>
          </p:cNvCxnSpPr>
          <p:nvPr/>
        </p:nvCxnSpPr>
        <p:spPr>
          <a:xfrm flipH="1">
            <a:off x="3126161" y="4442150"/>
            <a:ext cx="592477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7DCCA7F-79A9-85D4-C312-DB5549BCEE5F}"/>
              </a:ext>
            </a:extLst>
          </p:cNvPr>
          <p:cNvCxnSpPr>
            <a:cxnSpLocks/>
          </p:cNvCxnSpPr>
          <p:nvPr/>
        </p:nvCxnSpPr>
        <p:spPr>
          <a:xfrm flipH="1">
            <a:off x="3126161" y="5227825"/>
            <a:ext cx="592477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66" descr="Shape&#10;&#10;Description automatically generated with low confidence">
            <a:extLst>
              <a:ext uri="{FF2B5EF4-FFF2-40B4-BE49-F238E27FC236}">
                <a16:creationId xmlns:a16="http://schemas.microsoft.com/office/drawing/2014/main" id="{7C56C715-5040-E88D-ADE1-85868BF770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65" y="4111818"/>
            <a:ext cx="633930" cy="633930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6EEB49A3-BD47-7F41-7863-5EAFF9AADB40}"/>
              </a:ext>
            </a:extLst>
          </p:cNvPr>
          <p:cNvGrpSpPr/>
          <p:nvPr/>
        </p:nvGrpSpPr>
        <p:grpSpPr>
          <a:xfrm>
            <a:off x="7408328" y="1981772"/>
            <a:ext cx="1102653" cy="1102653"/>
            <a:chOff x="7408328" y="1738737"/>
            <a:chExt cx="1102653" cy="1102653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8D42A631-8144-DC48-57A1-E1530CC8BDE8}"/>
                </a:ext>
              </a:extLst>
            </p:cNvPr>
            <p:cNvSpPr/>
            <p:nvPr/>
          </p:nvSpPr>
          <p:spPr>
            <a:xfrm>
              <a:off x="7408328" y="1738737"/>
              <a:ext cx="1102653" cy="11026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Picture 6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FC5D9E7-A45F-ED4D-391C-FBB66CC53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9269" y="1952454"/>
              <a:ext cx="680770" cy="68077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838D5BF-8A71-3050-5746-31D65B4584C4}"/>
              </a:ext>
            </a:extLst>
          </p:cNvPr>
          <p:cNvGrpSpPr/>
          <p:nvPr/>
        </p:nvGrpSpPr>
        <p:grpSpPr>
          <a:xfrm>
            <a:off x="8659056" y="1984548"/>
            <a:ext cx="1102653" cy="1102653"/>
            <a:chOff x="8659056" y="1741513"/>
            <a:chExt cx="1102653" cy="1102653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B0C4573-5595-6205-A40C-0F9B16999F81}"/>
                </a:ext>
              </a:extLst>
            </p:cNvPr>
            <p:cNvSpPr/>
            <p:nvPr/>
          </p:nvSpPr>
          <p:spPr>
            <a:xfrm>
              <a:off x="8659056" y="1741513"/>
              <a:ext cx="1102653" cy="110265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Picture 6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2A42772-6DD4-A570-F5BA-3EC35590D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3417" y="1968423"/>
              <a:ext cx="633930" cy="633930"/>
            </a:xfrm>
            <a:prstGeom prst="rect">
              <a:avLst/>
            </a:prstGeom>
          </p:spPr>
        </p:pic>
      </p:grpSp>
      <p:sp>
        <p:nvSpPr>
          <p:cNvPr id="43" name="AutoShape 4" descr="Hub And Spoke Icon Clipart , Png Download - Internet Of Things Icon Grey,  Transparent Png , Transparent Png Image - PNGitem">
            <a:extLst>
              <a:ext uri="{FF2B5EF4-FFF2-40B4-BE49-F238E27FC236}">
                <a16:creationId xmlns:a16="http://schemas.microsoft.com/office/drawing/2014/main" id="{B1EA67E5-0FD5-213B-82A1-8B551E0940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196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EFBA5E0-7919-BCE2-3C6F-158228F282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988" y="1878838"/>
            <a:ext cx="1854613" cy="141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22259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1173</Words>
  <Application>Microsoft Macintosh PowerPoint</Application>
  <PresentationFormat>와이드스크린</PresentationFormat>
  <Paragraphs>352</Paragraphs>
  <Slides>35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Malgun Gothic</vt:lpstr>
      <vt:lpstr>Malgun Gothic</vt:lpstr>
      <vt:lpstr>HY태백B</vt:lpstr>
      <vt:lpstr>NanumBarunGothic Light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임세창</dc:creator>
  <cp:lastModifiedBy>Microsoft Office User</cp:lastModifiedBy>
  <cp:revision>716</cp:revision>
  <dcterms:created xsi:type="dcterms:W3CDTF">2022-03-24T01:18:47Z</dcterms:created>
  <dcterms:modified xsi:type="dcterms:W3CDTF">2022-05-14T14:43:26Z</dcterms:modified>
</cp:coreProperties>
</file>